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ink/ink1.xml" ContentType="application/inkml+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1"/>
  </p:notesMasterIdLst>
  <p:handoutMasterIdLst>
    <p:handoutMasterId r:id="rId52"/>
  </p:handoutMasterIdLst>
  <p:sldIdLst>
    <p:sldId id="256" r:id="rId2"/>
    <p:sldId id="1086" r:id="rId3"/>
    <p:sldId id="1087" r:id="rId4"/>
    <p:sldId id="1088" r:id="rId5"/>
    <p:sldId id="1040" r:id="rId6"/>
    <p:sldId id="1085" r:id="rId7"/>
    <p:sldId id="1095" r:id="rId8"/>
    <p:sldId id="1039" r:id="rId9"/>
    <p:sldId id="1036" r:id="rId10"/>
    <p:sldId id="1104" r:id="rId11"/>
    <p:sldId id="1070" r:id="rId12"/>
    <p:sldId id="1069" r:id="rId13"/>
    <p:sldId id="990" r:id="rId14"/>
    <p:sldId id="1096" r:id="rId15"/>
    <p:sldId id="991" r:id="rId16"/>
    <p:sldId id="1091" r:id="rId17"/>
    <p:sldId id="1092" r:id="rId18"/>
    <p:sldId id="1093" r:id="rId19"/>
    <p:sldId id="1094" r:id="rId20"/>
    <p:sldId id="1073" r:id="rId21"/>
    <p:sldId id="1074" r:id="rId22"/>
    <p:sldId id="1075" r:id="rId23"/>
    <p:sldId id="1076" r:id="rId24"/>
    <p:sldId id="1077" r:id="rId25"/>
    <p:sldId id="1097" r:id="rId26"/>
    <p:sldId id="1041" r:id="rId27"/>
    <p:sldId id="1078" r:id="rId28"/>
    <p:sldId id="1079" r:id="rId29"/>
    <p:sldId id="1098" r:id="rId30"/>
    <p:sldId id="1080" r:id="rId31"/>
    <p:sldId id="1102" r:id="rId32"/>
    <p:sldId id="1090" r:id="rId33"/>
    <p:sldId id="1089" r:id="rId34"/>
    <p:sldId id="1103" r:id="rId35"/>
    <p:sldId id="1082" r:id="rId36"/>
    <p:sldId id="1099" r:id="rId37"/>
    <p:sldId id="1100" r:id="rId38"/>
    <p:sldId id="1107" r:id="rId39"/>
    <p:sldId id="1105" r:id="rId40"/>
    <p:sldId id="1083" r:id="rId41"/>
    <p:sldId id="1101" r:id="rId42"/>
    <p:sldId id="1042" r:id="rId43"/>
    <p:sldId id="1108" r:id="rId44"/>
    <p:sldId id="1081" r:id="rId45"/>
    <p:sldId id="1109" r:id="rId46"/>
    <p:sldId id="1110" r:id="rId47"/>
    <p:sldId id="1106" r:id="rId48"/>
    <p:sldId id="1084" r:id="rId49"/>
    <p:sldId id="1112" r:id="rId50"/>
  </p:sldIdLst>
  <p:sldSz cx="9144000" cy="6858000" type="screen4x3"/>
  <p:notesSz cx="7315200" cy="9601200"/>
  <p:defaultTextStyle>
    <a:defPPr>
      <a:defRPr lang="en-US"/>
    </a:defPPr>
    <a:lvl1pPr algn="l"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guo Zhang (Staff)" initials="JZ(" lastIdx="1" clrIdx="0">
    <p:extLst>
      <p:ext uri="{19B8F6BF-5375-455C-9EA6-DF929625EA0E}">
        <p15:presenceInfo xmlns:p15="http://schemas.microsoft.com/office/powerpoint/2012/main" userId="S::JNZhang@dundee.ac.uk::15e1f99a-bd55-4efa-89ed-27b1713651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9900CC"/>
    <a:srgbClr val="8EFA00"/>
    <a:srgbClr val="005493"/>
    <a:srgbClr val="00FDFF"/>
    <a:srgbClr val="0000FF"/>
    <a:srgbClr val="FF9900"/>
    <a:srgbClr val="CC66FF"/>
    <a:srgbClr val="FF0000"/>
    <a:srgbClr val="33CC33"/>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9268" autoAdjust="0"/>
  </p:normalViewPr>
  <p:slideViewPr>
    <p:cSldViewPr>
      <p:cViewPr varScale="1">
        <p:scale>
          <a:sx n="84" d="100"/>
          <a:sy n="84" d="100"/>
        </p:scale>
        <p:origin x="810" y="5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63CBE3B-9004-44CA-A825-B41E392F642F}" type="slidenum">
              <a:rPr lang="en-US"/>
              <a:pPr>
                <a:defRPr/>
              </a:pPr>
              <a:t>‹#›</a:t>
            </a:fld>
            <a:endParaRPr lang="en-US"/>
          </a:p>
        </p:txBody>
      </p:sp>
    </p:spTree>
    <p:extLst>
      <p:ext uri="{BB962C8B-B14F-4D97-AF65-F5344CB8AC3E}">
        <p14:creationId xmlns:p14="http://schemas.microsoft.com/office/powerpoint/2010/main" val="98695400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0-05-03T10:04:55.442"/>
    </inkml:context>
    <inkml:brush xml:id="br0">
      <inkml:brushProperty name="width" value="0.05292" units="cm"/>
      <inkml:brushProperty name="height" value="0.05292" units="cm"/>
      <inkml:brushProperty name="color" value="#FF0000"/>
    </inkml:brush>
  </inkml:definitions>
  <inkml:trace contextRef="#ctx0" brushRef="#br0">3507 16154 3679 0,'0'0'320'1,"0"0"-320"5,0 0 0-6,0 0 0 7,10 6 240-7,-10-6-32 9,0 0 0-8,12 4 0 4,-12-4-208-5,0 0 0 8,10 3 0-7,-10-3 0 5,11 2 0-6,-11-2 0 9,12-2 128-8,-2 1-128 4,-10 1 0-4,12-3 0 7,-1-2 0-8,2 1 0 8,-4 0 208-8,3-1 0 6,1 1 0-6,-2 1 0 8,-11 3 256-6,15-3 48 3,1 0 16-5,-3 2 0 10,-2 1 176-10,1 1 16 5,-2 2 16-5,2 0 0 8,2 0-32-8,1-1 0 8,-15-2 0-8,11 2 0 7,4 3-176-6,-4-2-32 8,-11-3-16-9,15 3 0 8,-1 2-224-7,-2 1-32 4,2-3-16-4,-2-3 0 5,-12 0-208-6,11-4 0 7,3-1 128-6,-3 1-128 5,4-3 0-4,-4 1 0 5,4 0 128-7,-1 0-128 6,-2-1 0-6,-1 1 0 7,4-1 0-6,-1 0 0 6,5 2 144-7,-2 1-144 8,2 1 128-8,3 2-128 7,-3 2 144-7,3 2-144 8,-1 1 160-8,1 2-160 7,-2-1 192-7,5 0-64 8,-3 3-128-8,-1 0 192 8,3 0 192-7,-6-1 16 5,1-1 16-6,2-1 0 9,-6 0-80-9,4-1-16 7,-4-1 0-7,4 0 0 8,-2 0-128-8,0-2-16 6,-1-1-16-6,2 0 0 8,-2-1-160-8,1 1 0 8,-1 1 144-8,3-1-144 6,-5-1 0-6,5 1 144 9,-2 0-144-9,2 3 0 6,-1-2 192-4,0 2-64 6,1 0 0-7,0 1-128 3,-1 1 320-3,0-1-64 7,1-1 0-8,0 0 0 7,-5 3-64-7,5-4 0 8,-1 1-16-8,1 0 0 7,-5-1 0-7,1-2 0 9,2-2 0-9,-1 1 0 6,1-1-176-5,-4 1 160 6,0 1-160-7,-1-2 160 7,7 1-160-6,-2 1 0 6,-1 0 0-7,3 0 0 8,-5-1 0-8,4-1 0 7,-4-1 128-7,1 2-128 9,1 1 128-9,-2 0 0 6,1 0 0-6,-1 1 0 8,1 1 0-8,-4 1 0 8,1-2 0-8,2 2 0 8,-2 0 0-8,2 0-128 5,1-3 192-4,-4 1-64 8,4 2 16-9,-2-1 0 6,0-2 0-6,0 1 0 7,-1 0-144-6,3-1 192 6,0-2-192-6,2 0 192 5,-2 2-192-6,1 0 0 8,1-1 0-8,2-1 0 8,-2 1 0-8,2 1 0 7,0 1 0-7,0 2 128 8,-5 1-128-7,1 1 0 5,4-1 0-6,-5 0 0 10,3-1 0-10,-1 2 128 4,3-1-128-3,-1 0 0 7,-4 1 0-7,2-1 0 6,-1 0 128-7,2 1-128 8,-6-2 0-8,5 0 0 4,-1-1 144-3,-1 0-144 9,-2-2 0-10,2-2 144 6,1 2-144-6,-1 0 0 8,-2 2 128-8,2-2-128 7,1-2 0-7,-1 1 0 6,1 1 128 2,1 0-128-6,-2-1 0-2,4 1 0 7,1 0 0-6,-5 1 0 7,1-1 128-7,0 0-128 4,3 0 0-4,-2 0 0 6,-2 1 0-6,1-1 0 5,-1 0 128-6,1 2-128 11,2 1 0-9,-1 0 0 3,1 0 128-5,-1-3-128 8,-1 0 0-4,-1 1 0-4,-2-1 0 1,5 0 0 5,-1-1 128-5,-1-1-128 8,-1-1 0-8,-2 2 0 4,1-2 0-4,0 1 0 6,4 1 0-6,-2 0 0 4,-4-2 0-4,1 1 0 6,1 2 0-7,0 0 0 8,0 0 0-8,-1-1 0 6,-12 1 0-1,11 3 0-1,1 0 0-4,1-1 0 6,-2 0 0-5,1 1 0 7,-12-3 0-7,14 3 0 6,-2 0 0-7,3-2 0 11,-15-1 0-8,14 3 0-2,-2 0 0-1,-2 0 0 9,1 0 0-8,1-3 0 4,-2 0 0-4,0 0 0 6,-1 0 0-6,2-2 0 6,3-1 0-6,0 0 0 7,-1 1 0-8,0 0 0 5,-1-1 0-4,4 2 0 5,-2-1 0-6,3 1 0 8,2 1 0-7,3 0 0 5,0-2 0-5,-3 2 0 7,2 2 0-7,-2-2 128 3,-4 0-128-3,1 1 0 8,-2 2 0-9,0 0 0 7,4 0 0-7,-7-2 0 6,1-1 0-6,0 0 0 10,1 0 0-10,-2 0 0 5,1 2 0-4,2-2 0 7,-2 0 0-7,-2 0 0 4,2-3 0-5,2 3 0 9,-2-1 0-8,2-1 0 4,-2 1 0-4,2-1 0 6,4 2 0-5,-2 0 0 2,1 0 0-3,2 0 0 7,3-1 0-8,-7-1 0 7,3 2 144-7,1 0-144 8,2 2 0-5,-3-1 144 1,-5-1-144-2,7 0 0 4,-1 0 0-6,-3 0 0 8,-3 0 0-7,0-1 0 4,1-1 0-4,1 2 0 7,-2 0 0-8,-1-1 0 7,-1-1 0-7,1 2 0 8,-2 0 0-8,1 0 0 7,1-1 0-7,-2-1 0 7,2 2 0-7,-12 0 0 7,11-2 0-7,2 0 0 8,-13 2 0-8,12-1 0 9,0-1 0-8,-12 2 0 4,14 2 0-4,-2-1 0 6,-2-2 0-6,-10 1 0 5,14 1 0-6,-5 2 0 10,-9-3 0-9,14 1 0 5,-2 1 0-4,-2 1 128 4,-10-3-128-5,15 3 0 2,-4 0 0-2,-11-3 0 5,12 4 0-3,-12-4 0 2,14 6 0-4,-4-3 0 7,-10-3 0-7,15 1 0 6,-6 2 0-7,1-2 0 6,-10-1 0-5,14 0 0 7,-2 2 0-8,-1-1 0 7,-11-1 0-7,13 3 0 7,-1-1 0-7,-3-2 0 6,-9 0 0-3,14-2 0 3,1 1 0-5,-4 1 0 5,2 0 0-6,-4 3 0 8,1 0 0-8,6-2 0 8,6-2 0-7,-8 1 0 6,-2 0 208-6,2 0-32 5,-1-2-16-6,0 2 0 8,2 0-160-8,-5 0 0 8,2-1 0-7,-1 1 0 5,-1 3 0-5,2-2 0 6,-12-1 0-7,12 1 0 7,1 2 0-7,-2-1 0 8,-1-4 0-8,2 2 0 8,-1 2 0-8,0-1 0 6,-11-1 0-6,11 0 0 8,-11 0 0-7,15 2 0 5,-4-2 0-6,1 0 0 10,-12 0 0-9,14 1 0 1,-14-1 0-2,12 2 0 10,-2-2 0-10,2 0 0 7,2 0 0-7,1 0 0 8,-4 0 0-6,1 0 128 3,1-3-128-4,-2 3 0 4,-11 0 0-4,15 0 0 6,-4-2 128-6,1 2-128 7,-12 0 0-8,15 0 0 7,-4 2 0-5,2-2 0 3,-13 0 0-4,12 1 0 8,-1 1 0-9,-1 1 0 6,-10-3 0-6,12 1 0 10,0 0 0-10,1 1 0 5,-5-1 0-4,3 1 0 4,-11-2 0-1,11 1 0 1,1 1 0-5,-1 1 0 8,-1-2 0-5,-2 0 0 2,-8-1 0-3,11 2 0 2,-11-2 0-3,12-2 0 7,1 2 0-7,-2 0 0 4,1 0 0-4,0 2 0 8,-2-1 0-9,1 1 0 5,-1-2 0-5,2 0 0 8,3 0 0-8,-1 0 0 8,1 0 0-8,-4 0 128 6,-11 0-128-2,12 1 0 1,-2-1 0-5,1 0 0 7,-11 0 0-7,12 0 0 7,1 2 0-5,-13-2 0 4,12 0 0-6,-1 1 0 9,1 1 0-8,-2-2 0 7,-10 0 0-6,16 1 0 1,-3-2 0-2,-13 1 0 7,12 4 0-8,2 0 0 5,-5-2 0-2,4 1 0 2,-13-3 0-5,14 3 0 7,-1-2 0-7,2 2 0 9,-1-2 128-7,1 2-128 2,-1 0 128-3,1 0-128 7,-7 0 128-7,5-2-128 4,-1-1 0-4,0 2 128 9,-12-2-128-10,14 3 0 4,1-2 0-3,-1 1 0 7,-5-2 0-7,1 1 0 5,-3 2 0-6,3-2 0 8,-10-1 0-8,12 0 0 6,2 2 0-5,-2-2 0 7,-5 0 0-8,5 1 0 7,-1-1 0-5,-1 2 0 4,-10-2 0-4,12 3 0 5,0 0 0-6,1-1 128 4,-5 1-128-4,-8-3 0 8,8 3 0-8,3 0 128 3,2 0-128-3,-4 0 0 6,-9-3 0-6,13 3 128 5,-4-2-128-4,2 1 0 3,-1-1 0-4,2 1 0 5,-5 1 0-5,3-1 0 5,-10-2 0-5,12 3 0 8,-12-3 0-8,11 3 0 4,-11-3 0-4,11 3 0 7,-11-3 0-8,11 4 0 7,-11-4 0-6,15 5 0 5,-15-5 0-4,11 4 0 3,-11-4 0-4,15 6 0 5,-4 0 0-5,4 0 0 10,-5-2 0-8,-10-4 0-3,12 3 128 0,-12-3-128 10,11 4 0-10,-11-4 128 5,10 4-128-4,-10-4 0 7,0 0 0-7,12 6 0 5,-1-1 0-6,-11-5 0 7,15 5 0-6,-5 1 0 20,2-1-704-15,-5-1 0-5,-7-4-16 0,12 3-7280-1,-2-3-1472 1</inkml:trace>
  <inkml:trace contextRef="#ctx0" brushRef="#br0" timeOffset="2464">9918 16171 2751 0,'0'0'128'2,"7"8"16"-2,6-1-144 0,-4-1 0 5,-9-6 0-4,14 4 0 6,-2-1 1520-7,-12-3 272 6,11 9 48-6,2-4 16 8,-13-5-1088-8,12 6-192 7,-12-6-64-7,17 8 0 8,-4-1-96-7,-13-7-32 6,13 7 0-7,-4 2 0 7,3 1-128-7,-5 1-48 7,-7-11 0-7,10 15 0 8,-3-2 0-8,3-1 0 7,-10-12 0-6,9 14 0 6,-2-1 144-7,1-1 32 7,-1-1 0-6,-7-11 0 6,7 12 64-6,0-1 0 4,-7-11 16-5,8 12 0 8,-4-2-176-7,-4-10-32 8,7 9-16-8,-7-9 0 3,5 11-112-4,-5-11-128 8,7 12 176-8,-7-12-176 7,7 12 144-7,-1-1-144 12,-2-2 0-12,3 0 144 5,-7-9-144-4,5 11 160 5,-5-11-160-5,4 12 160 6,-4-12-32-6,3 10 0 4,-3-10 0-5,3 10 0 9,-3-10-128-9,1 10 160 7,-1-10-160 2,0 0 160-8,0 0 16 0,3 12 0 4,-3-12 0-5,0 0 0 7,0 0-176-7,0 0 128 8,-4 10-128-8,4-10 128 8,0 0-128-8,-6 9 0 7,6-9 0-6,-9 7 0 6,9-7 0-6,-10 6 0 5,10-6 0-6,-11 3 0 7,11-3 0-7,-10 1 0 7,10-1 0-6,-9 1 0 6,9-1 0-6,-10 0 0 6,10 0 0-6,-12 0 0 5,12 0 0-6,-10 0 0 8,3-1 0-8,7 1 0 7,-12-1 0-5,12 1 0 3,-11 0 0-4,0 0 0 6,3 0 0-7,8 0 0 7,-13 2-144-7,1-2 144 9,0-2 0-9,2 2 0 6,-1 1 0-6,-1 0 0 9,2-2 0-9,-2 2 0 6,1 2 0-6,1-1 0 11,-2-1 0-11,-2 2 0 5,2 1 0-5,0 2 0 8,-1 0-144-8,-2 1 144 8,0-1 0-8,1 1-144 8,-1 1-16-7,6 0 0 3,-4 0 0-3,2 2 0 5,-5-2-80-6,1 1-16 9,2-2 0-7,0 1 0 16,-4-3-144-17,2 1-48 0,1 0 0 0,2-2 0 11,-2 1-416-10,2-2-96-1,2-1 0 3</inkml:trace>
  <inkml:trace contextRef="#ctx0" brushRef="#br0" timeOffset="4939">2505 6247 7311 0,'0'0'320'1,"11"1"64"-1,2-1-384 1,-1 1 0 4,-1 2 0-5,0-1 0 9,-11-2 192-8,11 1-64 6,4 2 0-7,-7 0 0 6,3 0-128-6,-11-3 0 8,0 0 0-8,0 0 0 7,14 3 0-7,-2 0-256 9,-5 0 64-9,3-3 16 6,-10 0 48-6,12-3 0 8,-1 0 0-8,-1 1 0 6,-10 2 128-5,12 0 192 7,2 3-32-8,-2-3-16 8,-12 0 656-8,12-4 128 6,-2 0 32-6,1 1 0 8,-11 3-128-8,15-2 0 8,-15 2-16-8,11-3 0 8,2 0-304-8,-13 3-64 7,0 0-16-7,13-1 0 7,-2 0-240-5,-11 1-32 4,14-2-16-5,-14 2 0 5,12 0-144-5,-12 0 0 7,0 0 0-8,11 0 128 9,-11 0-128-9,0 0 0 6,15 3 0-6,-15-3 0 8,13 3 0-8,-13-3 0 7,13 4 0-7,-13-4 0 6,13 3 0-6,-13-3 0 9,16 2 0-8,-2-1 0 5,-14-1 0-5,15 2 0 7,-4-2 0-8,1 0 0 7,-12 0 0-7,17 0 0 8,-2-2 0-7,-1 2 0 4,-2 0 176-5,2 0 0 7,-2 2 0-7,2-4 0 7,1-1-16-7,1 2 0 8,-3 1 0-8,1 0 0 8,-1 0-160-8,2 3 0 7,-2 0 0-5,-2-3 128 3,4-2-128-5,-3 2 0 8,-1 0 0-8,-1 0 128 8,2-1-128-8,-1-1 0 7,2-1 0-7,-1 2 0 8,0 1 0-7,2 0 0 8,2 1 0-9,-1-1 0 7,-2-3 0-7,-2 2 0 7,4-1 0-5,-4 4 0 2,4 1 0-3,-1 0 0 7,1 0 0-8,-4-2 0 5,-11-1 128-4,16-3 0 7,2-1 0-8,-4 2 0 7,1 1 64-7,-1-1 16 10,1-2 0-10,-2 1 0 6,1-1-64-6,1 1-16 9,-1-1 0-8,0 1 0 2,5-2-128-2,0 1 0 6,3 0 0-7,-3 1 128 8,-2 0-128-8,2-1 0 7,0-4 0-4,-2 4 128 2,-1 0-128-4,4 1 0 6,1-2 0-7,0 2 0 8,-6 1 0-7,2-1 0 7,-1-3 0-7,2 2 0 4,0-1 0-4,1 1 0 6,0 1 0-7,-5 2 0 9,1 1 0-9,-1 0 0 6,-2 0 0-5,3 0 0 5,-4-2 0-5,2 1 0 6,-1-4 0-7,-1 4 0 8,-11 1 144-7,15-2-144 4,-5 1 160-4,2-2-160 7,-1 0 128-8,1 0-128 8,-2 2 0-8,1-1 144 7,-11 2-144-7,15-1 0 7,-1-3 0-7,1 1 128 7,-1-2-128-7,1 1 0 9,-2 0 0-9,1 1 0 6,1 1 0-5,-1 2 0 4,1 3 0 0,-1-1 0 0,-2-4 0-3,2 1 0 3,1-2 0-4,-5 3 0 6,-10 0 0-7,0 0 0 8,0 0 0-8,13 4 0 8,2-4 0-8,-5 2 0 6,-10-2 0-6,16 4 0 8,-2-3 0-8,-4 2 0 6,-10-3 0-6,0 0 0 7,15 3 0-7,-4-1 0 8,1-4 0-7,2 2 0 5,-6 2 0-6,3-1 0 9,-1-1 0-9,0 0 0 7,-1-3 0-7,1 2 0 9,2 2 0-9,-12-1 0 6,11-4 0-6,-11 4 0 9,12 0 0-9,-2 0 0 8,-10 0 0-8,12-2 0 9,-12 2 0-9,0 0 0 4,10 3 0-4,-10-3 0 8,0 0 0-7,14 0 0 6,-2-3 0-7,-12 3 0 8,14-4 0-8,-14 4 0 6,12 2 0-5,-12-2 0 8,0 0 0-9,15-2 0 7,-1 1 0-7,1-1 0 6,-4-2 0-3,1 1 0 3,-2 0 0-5,1 2 0 4,-11 1 0-4,15-2 0 4,-15 2 0-5,14 0 0 10,2-1 0-10,-3-1 0 6,-1-1 0-3,0 2 0 3,2 1 0-5,-4 0 0 4,-10 0 0-4,0 0 0 6,12 4 0-7,-1-2 0 8,-11-2 0-7,15 0 0 7,-4 0 0-8,0 1 0 6,-11-1 0-5,8 3 0 3,7 0 0 1,-15-3 0-1,10 0 0-3,-10 0 0 6,11 0 0-6,1 1 0 6,1 2 0-6,-1 0 0 6,-1-3 0-7,1 0 0 8,1 0 0-8,-4-1 0 6,1 1 0-6,1 1 0 10,1 1 0-10,1-2 0 5,-2-2 0-4,-11 2 0 6,9 6 0-7,-9-6 0 7,0 0 0-5,13 3 0 3,-1-3 0-5,2 1 0 8,-2 2 0-8,-12-3 0 7,0 0 0-7,0 0 0 9,0 0 0-9,11 2 0 7,-11-2 0-6,15 3 0 5,-3-1 0-5,-12-2 0 5,13 5 0-5,-5-1 0 8,-8-4 0-9,12 6 0 6,-12-6 0-5,14 4 0 8,-4-1 0-9,-10-3 0 5,0 0 0-5,0 0 0 7,12 2 0-7,-12-2 0 7,15 5 0-7,-15-5 0 8,11 5 0-8,-11-5 0 8,0 0 0-7,0 0 0 6,0 0 0-6,13 0 0 6,-13 0 0-6,0 0 0 4,12 6 0-4,-12-6 0 7,0 0-192-8,0 0 192 7,11 4-160-6,-11-4 160 5,10 9-256-5,-10-9 32 5,0 0 16-5,9 8 0 5,-9-8-112 4,12 9-32-10,-12-9 0 0,10 9 0 22,-10-9-1312-19,0 0-272-3</inkml:trace>
</inkml:ink>
</file>

<file path=ppt/ink/ink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0-05-03T10:04:27.951"/>
    </inkml:context>
    <inkml:brush xml:id="br0">
      <inkml:brushProperty name="width" value="0.05292" units="cm"/>
      <inkml:brushProperty name="height" value="0.05292" units="cm"/>
      <inkml:brushProperty name="color" value="#FF0000"/>
    </inkml:brush>
  </inkml:definitions>
  <inkml:trace contextRef="#ctx0" brushRef="#br0">20191 14802 5519 0,'0'0'496'1,"0"0"-496"4,0 0 0-5,0 0 0 8,0 0 1824-8,0 0 272 8,-7-7 48-8,7 7 16 7,0 0-1104-7,0 0-224 9,-7-4-32-9,7 4-16 6,-5-7-192-6,5 7-32 9,0 0-16-8,0 0 0 4,0 0-288-5,0 0-64 8,-7-8-16-8,7 8 0 7,0 0-176-6,0 0 0 9,0 0 0-9,0 0 0 3,0 0-272-4,0 0 64 6,0 0 16-5,0 0 0 7,0 0 0-8,0 0 16 7,0 0 0-7,0 0 0 8,0 0 176-8,12 8-160 7,-12-8 160-7,13 7-160 10,-13-7 160-9,11 6 0 3,-11-6 0-4,15 3 0 8,-3-1 0-8,-1 0 128 7,-11-2-128-6,13-2 176 5,-13 2 16-6,13 0 0 9,-3 0 0-9,5-1 0 6,-4 0 48-1,4 1 16-1,-1 1 0-3,4-1 0 5,-2-3-80-6,3 2-16 8,-1 1 0-7,0 0 0 5,-2-3-160-5,5 1 0 6,1 1 144-7,0-2-144 6,0-1 0-6,1-1 128 10,-3 1-128-10,0 1 0 8,-2-1 176-8,-2-1-48 5,-2 1 0-4,-1 1 0 7,0-1-128-7,0 2 0 5,-1-2 0-6,-2 1 0 9,-10 3 0-9,0 0 128 6,12-3-128-5,-12 3 0 6,0 0 0-7,11-3 128 8,-11 3-128-8,0 0 0 6,0 0 0-5,0 0 0 7,0 0 128-8,0 0-128 7,0 0 0-7,0 0 0 7,0 0 144-7,0 0-144 7,0 0 160-7,0 0-32 9,0 0-128-9,0 0 192 6,0 0-48-6,0 0-16 10,0 0 0-10,0 0 0 5,0 0-128-5,0 0 0 8,12-3 0-8,-12 3 0 7,0 0 0-7,0 0 0 10,0 0 0-10,10 0 0 18,-10 0-400-17,11 2-112-1,-11-2-32 3,12 3-8512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4198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297EAD1-C33D-48A2-8CAB-582B6385EBDB}" type="slidenum">
              <a:rPr lang="en-US"/>
              <a:pPr>
                <a:defRPr/>
              </a:pPr>
              <a:t>‹#›</a:t>
            </a:fld>
            <a:endParaRPr lang="en-US"/>
          </a:p>
        </p:txBody>
      </p:sp>
    </p:spTree>
    <p:extLst>
      <p:ext uri="{BB962C8B-B14F-4D97-AF65-F5344CB8AC3E}">
        <p14:creationId xmlns:p14="http://schemas.microsoft.com/office/powerpoint/2010/main" val="34538188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see how we can find perturbation</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11</a:t>
            </a:fld>
            <a:endParaRPr lang="en-US"/>
          </a:p>
        </p:txBody>
      </p:sp>
    </p:spTree>
    <p:extLst>
      <p:ext uri="{BB962C8B-B14F-4D97-AF65-F5344CB8AC3E}">
        <p14:creationId xmlns:p14="http://schemas.microsoft.com/office/powerpoint/2010/main" val="1681095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paper: In particular, </a:t>
            </a:r>
            <a:r>
              <a:rPr lang="en-US" dirty="0" err="1"/>
              <a:t>ensembling</a:t>
            </a:r>
            <a:r>
              <a:rPr lang="en-US" dirty="0"/>
              <a:t> 30 predictions over different, random image crops is very efficient: these predictions are correct for 40−60% of the images (note that 76% is the highest accuracy that one can expect to achieve). This result suggests that adversarial examples are susceptible to changes in the location and scale of the adversarial perturbations. </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41</a:t>
            </a:fld>
            <a:endParaRPr lang="en-US"/>
          </a:p>
        </p:txBody>
      </p:sp>
    </p:spTree>
    <p:extLst>
      <p:ext uri="{BB962C8B-B14F-4D97-AF65-F5344CB8AC3E}">
        <p14:creationId xmlns:p14="http://schemas.microsoft.com/office/powerpoint/2010/main" val="2324835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43</a:t>
            </a:fld>
            <a:endParaRPr lang="en-US"/>
          </a:p>
        </p:txBody>
      </p:sp>
    </p:spTree>
    <p:extLst>
      <p:ext uri="{BB962C8B-B14F-4D97-AF65-F5344CB8AC3E}">
        <p14:creationId xmlns:p14="http://schemas.microsoft.com/office/powerpoint/2010/main" val="238594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44</a:t>
            </a:fld>
            <a:endParaRPr lang="en-US"/>
          </a:p>
        </p:txBody>
      </p:sp>
    </p:spTree>
    <p:extLst>
      <p:ext uri="{BB962C8B-B14F-4D97-AF65-F5344CB8AC3E}">
        <p14:creationId xmlns:p14="http://schemas.microsoft.com/office/powerpoint/2010/main" val="106221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45</a:t>
            </a:fld>
            <a:endParaRPr lang="en-US"/>
          </a:p>
        </p:txBody>
      </p:sp>
    </p:spTree>
    <p:extLst>
      <p:ext uri="{BB962C8B-B14F-4D97-AF65-F5344CB8AC3E}">
        <p14:creationId xmlns:p14="http://schemas.microsoft.com/office/powerpoint/2010/main" val="131740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46</a:t>
            </a:fld>
            <a:endParaRPr lang="en-US"/>
          </a:p>
        </p:txBody>
      </p:sp>
    </p:spTree>
    <p:extLst>
      <p:ext uri="{BB962C8B-B14F-4D97-AF65-F5344CB8AC3E}">
        <p14:creationId xmlns:p14="http://schemas.microsoft.com/office/powerpoint/2010/main" val="300985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48</a:t>
            </a:fld>
            <a:endParaRPr lang="en-US"/>
          </a:p>
        </p:txBody>
      </p:sp>
    </p:spTree>
    <p:extLst>
      <p:ext uri="{BB962C8B-B14F-4D97-AF65-F5344CB8AC3E}">
        <p14:creationId xmlns:p14="http://schemas.microsoft.com/office/powerpoint/2010/main" val="69836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BB9BE1-CC02-4630-A187-1FA3D78B1A2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DD7741-022D-4361-BD74-799334698C2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8C337E-79AB-43D3-B7D5-9A8EDE49DF7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4C1639-4E2F-4550-BAEE-C5BDC1CB80D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CB1FF34-FEDA-430E-8462-E7A209AF306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219BF50-AC92-44AF-92A4-620F182E35C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5E26E91-021D-4B32-926D-DC16A89D51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1756749-8CA8-49DA-A68F-85171B0F527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136D7BB-2806-4694-9201-C1DF6EA7CF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AD4D2A-A0A1-4AB1-BF3F-4E3C9BF5598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F8DC858-3513-47BE-8939-E01A91F098A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9D615FC6-65EA-469E-A2AC-6B14F4DC4664}" type="slidenum">
              <a:rPr lang="en-US"/>
              <a:pPr>
                <a:defRPr/>
              </a:pPr>
              <a:t>‹#›</a:t>
            </a:fld>
            <a:endParaRPr lang="en-US"/>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deeplearningbook.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arxiv.org/pdf/1312.6199.pdf" TargetMode="External"/><Relationship Id="rId3" Type="http://schemas.openxmlformats.org/officeDocument/2006/relationships/notesSlide" Target="../notesSlides/notesSlide1.xml"/><Relationship Id="rId7"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en.wikipedia.org/wiki/Limited-memory_BFG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rxiv.org/pdf/1312.6199.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30.png"/></Relationships>
</file>

<file path=ppt/slides/_rels/slide15.xml.rels><?xml version="1.0" encoding="UTF-8" standalone="yes"?>
<Relationships xmlns="http://schemas.openxmlformats.org/package/2006/relationships"><Relationship Id="rId3" Type="http://schemas.openxmlformats.org/officeDocument/2006/relationships/hyperlink" Target="http://karpathy.github.io/2015/03/30/breaking-convnets/"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hyperlink" Target="https://arxiv.org/pdf/1412.6572.pdf" TargetMode="External"/><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hyperlink" Target="https://arxiv.org/pdf/1412.6572.pdf" TargetMode="External"/><Relationship Id="rId5" Type="http://schemas.openxmlformats.org/officeDocument/2006/relationships/image" Target="../media/image160.png"/></Relationships>
</file>

<file path=ppt/slides/_rels/slide1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hyperlink" Target="http://karpathy.github.io/2015/03/30/breaking-convnets/" TargetMode="External"/><Relationship Id="rId7" Type="http://schemas.openxmlformats.org/officeDocument/2006/relationships/image" Target="../media/image18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70.png"/><Relationship Id="rId9" Type="http://schemas.openxmlformats.org/officeDocument/2006/relationships/image" Target="../media/image200.png"/></Relationships>
</file>

<file path=ppt/slides/_rels/slide1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40.png"/><Relationship Id="rId3" Type="http://schemas.openxmlformats.org/officeDocument/2006/relationships/hyperlink" Target="http://karpathy.github.io/2015/03/30/breaking-convnets/" TargetMode="External"/><Relationship Id="rId7" Type="http://schemas.openxmlformats.org/officeDocument/2006/relationships/image" Target="../media/image180.png"/><Relationship Id="rId12" Type="http://schemas.openxmlformats.org/officeDocument/2006/relationships/image" Target="../media/image23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70.png"/><Relationship Id="rId11" Type="http://schemas.openxmlformats.org/officeDocument/2006/relationships/image" Target="../media/image200.png"/><Relationship Id="rId10" Type="http://schemas.openxmlformats.org/officeDocument/2006/relationships/image" Target="../media/image220.png"/><Relationship Id="rId9" Type="http://schemas.openxmlformats.org/officeDocument/2006/relationships/image" Target="../media/image19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arxiv.org/pdf/1412.6572.pdf" TargetMode="External"/><Relationship Id="rId4" Type="http://schemas.openxmlformats.org/officeDocument/2006/relationships/image" Target="../media/image25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hyperlink" Target="https://arxiv.org/pdf/1607.02533.pdf" TargetMode="External"/><Relationship Id="rId5" Type="http://schemas.openxmlformats.org/officeDocument/2006/relationships/image" Target="../media/image260.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xiv.org/pdf/1607.02533.pdf" TargetMode="External"/><Relationship Id="rId1" Type="http://schemas.openxmlformats.org/officeDocument/2006/relationships/slideLayout" Target="../slideLayouts/slideLayout2.xml"/><Relationship Id="rId6" Type="http://schemas.openxmlformats.org/officeDocument/2006/relationships/image" Target="../media/image280.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xiv.org/pdf/1607.02533.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pdf/1607.02533.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pdf/1607.02533.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openaccess.thecvf.com/content_cvpr_2017/papers/Moosavi-Dezfooli_Universal_Adversarial_Perturbations_CVPR_2017_paper.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hyperlink" Target="http://openaccess.thecvf.com/content_cvpr_2017/papers/Moosavi-Dezfooli_Universal_Adversarial_Perturbations_CVPR_2017_paper.pdf" TargetMode="External"/><Relationship Id="rId4" Type="http://schemas.openxmlformats.org/officeDocument/2006/relationships/image" Target="../media/image330.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openaccess.thecvf.com/content_cvpr_2017/papers/Moosavi-Dezfooli_Universal_Adversarial_Perturbations_CVPR_2017_paper.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openaccess.thecvf.com/content_cvpr_2017/papers/Moosavi-Dezfooli_Universal_Adversarial_Perturbations_CVPR_2017_paper.pdf" TargetMode="Externa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hyperlink" Target="https://arxiv.org/pdf/1312.6034.pdf"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openaccess.thecvf.com/content_cvpr_2017/papers/Moosavi-Dezfooli_Universal_Adversarial_Perturbations_CVPR_2017_paper.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pdf/1602.02697.pdf" TargetMode="Externa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openreview.net/pdf?id=rkZvSe-RZ" TargetMode="External"/><Relationship Id="rId2" Type="http://schemas.openxmlformats.org/officeDocument/2006/relationships/hyperlink" Target="https://arxiv.org/pdf/1412.6572.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jiajunlu.com/docs/safetynet.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pdf/1701.00939.pdf" TargetMode="Externa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v-foundation.org/openaccess/content_cvpr_2015/papers/Nguyen_Deep_Neural_Networks_2015_CVPR_paper.pd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openreview.net/pdf?id=SyJ7ClWCb"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openreview.net/pdf?id=SyJ7ClWC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arxiv.org/pdf/1712.02494.pdf"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2.mp4"/><Relationship Id="rId7" Type="http://schemas.openxmlformats.org/officeDocument/2006/relationships/hyperlink" Target="https://arxiv.org/pdf/1712.02494.pdf"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31.png"/></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arxiv.org/pdf/1712.02494.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ustomXml" Target="../ink/ink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4.mp4"/><Relationship Id="rId7" Type="http://schemas.openxmlformats.org/officeDocument/2006/relationships/hyperlink" Target="https://arxiv.org/pdf/1712.02494.pdf" TargetMode="Externa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video" Target="../media/media4.mp4"/><Relationship Id="rId9"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5.png"/><Relationship Id="rId5" Type="http://schemas.openxmlformats.org/officeDocument/2006/relationships/hyperlink" Target="https://arxiv.org/pdf/1712.02494.pdf" TargetMode="External"/><Relationship Id="rId4" Type="http://schemas.openxmlformats.org/officeDocument/2006/relationships/notesSlide" Target="../notesSlides/notesSlide6.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blog.openai.com/robust-adversarial-inputs/" TargetMode="External"/><Relationship Id="rId1" Type="http://schemas.openxmlformats.org/officeDocument/2006/relationships/slideLayout" Target="../slideLayouts/slideLayout2.xml"/><Relationship Id="rId5" Type="http://schemas.openxmlformats.org/officeDocument/2006/relationships/hyperlink" Target="https://arxiv.org/pdf/1707.07397.pdf" TargetMode="External"/><Relationship Id="rId4" Type="http://schemas.openxmlformats.org/officeDocument/2006/relationships/hyperlink" Target="https://www.youtube.com/watch?v=YXy6oX1iNoA&amp;feature=youtu.b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rxiv.org/pdf/1802.08195.pdf" TargetMode="Externa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v-foundation.org/openaccess/content_cvpr_2015/papers/Nguyen_Deep_Neural_Networks_2015_CVPR_paper.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stuartmcmillen.com/comic/supernormal-stimuli/"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en.wikipedia.org/wiki/Supernormal_stimul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v-foundation.org/openaccess/content_cvpr_2015/papers/Nguyen_Deep_Neural_Networks_2015_CVPR_paper.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s231n.stanford.edu/slides/2018/cs231n_2018_lecture13.pdf"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 name="Shape 109"/>
          <p:cNvSpPr txBox="1">
            <a:spLocks noGrp="1"/>
          </p:cNvSpPr>
          <p:nvPr>
            <p:ph type="sldNum" sz="quarter" idx="2"/>
          </p:nvPr>
        </p:nvSpPr>
        <p:spPr>
          <a:xfrm>
            <a:off x="6553200" y="6414760"/>
            <a:ext cx="2133600"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smtClean="0"/>
              <a:pPr/>
              <a:t>1</a:t>
            </a:fld>
            <a:endParaRPr dirty="0"/>
          </a:p>
        </p:txBody>
      </p:sp>
      <p:sp>
        <p:nvSpPr>
          <p:cNvPr id="110" name="Shape 110"/>
          <p:cNvSpPr txBox="1">
            <a:spLocks noGrp="1"/>
          </p:cNvSpPr>
          <p:nvPr>
            <p:ph type="ctrTitle"/>
          </p:nvPr>
        </p:nvSpPr>
        <p:spPr>
          <a:xfrm>
            <a:off x="990600" y="581210"/>
            <a:ext cx="7772400" cy="3425230"/>
          </a:xfrm>
          <a:prstGeom prst="rect">
            <a:avLst/>
          </a:prstGeom>
        </p:spPr>
        <p:txBody>
          <a:bodyPr/>
          <a:lstStyle/>
          <a:p>
            <a:pPr algn="ctr">
              <a:defRPr sz="3400"/>
            </a:pPr>
            <a:r>
              <a:rPr dirty="0"/>
              <a:t>Deep Learning (CS324)</a:t>
            </a:r>
          </a:p>
          <a:p>
            <a:pPr>
              <a:defRPr sz="3400"/>
            </a:pPr>
            <a:endParaRPr dirty="0"/>
          </a:p>
          <a:p>
            <a:pPr algn="ctr">
              <a:defRPr sz="3400">
                <a:solidFill>
                  <a:schemeClr val="accent2"/>
                </a:solidFill>
                <a:latin typeface="Chalkboard"/>
                <a:ea typeface="Chalkboard"/>
                <a:cs typeface="Chalkboard"/>
                <a:sym typeface="Chalkboard"/>
              </a:defRPr>
            </a:pPr>
            <a:r>
              <a:rPr lang="en-US" dirty="0">
                <a:solidFill>
                  <a:srgbClr val="FF0000"/>
                </a:solidFill>
                <a:latin typeface="Chalkboard"/>
                <a:sym typeface="Calibri"/>
              </a:rPr>
              <a:t>10</a:t>
            </a:r>
            <a:r>
              <a:rPr dirty="0">
                <a:solidFill>
                  <a:srgbClr val="FF0000"/>
                </a:solidFill>
                <a:latin typeface="Chalkboard"/>
                <a:sym typeface="Calibri"/>
              </a:rPr>
              <a:t>. </a:t>
            </a:r>
            <a:r>
              <a:rPr lang="en-US" altLang="zh-CN" dirty="0">
                <a:solidFill>
                  <a:srgbClr val="FF0000"/>
                </a:solidFill>
                <a:latin typeface="Chalkboard"/>
                <a:sym typeface="Calibri"/>
              </a:rPr>
              <a:t>A</a:t>
            </a:r>
            <a:r>
              <a:rPr dirty="0">
                <a:solidFill>
                  <a:srgbClr val="FF0000"/>
                </a:solidFill>
                <a:latin typeface="Chalkboard"/>
                <a:sym typeface="Calibri"/>
              </a:rPr>
              <a:t>dversarial</a:t>
            </a:r>
            <a:r>
              <a:rPr lang="en-US" dirty="0">
                <a:solidFill>
                  <a:srgbClr val="FF0000"/>
                </a:solidFill>
                <a:latin typeface="Chalkboard"/>
                <a:sym typeface="Calibri"/>
              </a:rPr>
              <a:t> Examples</a:t>
            </a:r>
            <a:endParaRPr dirty="0">
              <a:solidFill>
                <a:srgbClr val="FF0000"/>
              </a:solidFill>
              <a:latin typeface="Chalkboard"/>
              <a:sym typeface="Calibri"/>
            </a:endParaRPr>
          </a:p>
        </p:txBody>
      </p:sp>
      <p:sp>
        <p:nvSpPr>
          <p:cNvPr id="111" name="Shape 111"/>
          <p:cNvSpPr txBox="1">
            <a:spLocks noGrp="1"/>
          </p:cNvSpPr>
          <p:nvPr>
            <p:ph type="subTitle" sz="half" idx="1"/>
          </p:nvPr>
        </p:nvSpPr>
        <p:spPr>
          <a:prstGeom prst="rect">
            <a:avLst/>
          </a:prstGeom>
        </p:spPr>
        <p:txBody>
          <a:bodyPr/>
          <a:lstStyle/>
          <a:p>
            <a:pPr>
              <a:defRPr sz="2800"/>
            </a:pPr>
            <a:r>
              <a:rPr lang="en-US" dirty="0"/>
              <a:t>Prof. Jianguo Zhang</a:t>
            </a:r>
            <a:endParaRPr dirty="0"/>
          </a:p>
          <a:p>
            <a:pPr>
              <a:defRPr sz="2800"/>
            </a:pPr>
            <a:r>
              <a:rPr dirty="0" err="1"/>
              <a:t>SUSTech</a:t>
            </a:r>
            <a:endParaRPr dirty="0"/>
          </a:p>
        </p:txBody>
      </p:sp>
      <p:sp>
        <p:nvSpPr>
          <p:cNvPr id="112" name="Shape 112"/>
          <p:cNvSpPr txBox="1"/>
          <p:nvPr/>
        </p:nvSpPr>
        <p:spPr>
          <a:xfrm>
            <a:off x="1503630" y="6315392"/>
            <a:ext cx="604017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lgn="ctr">
              <a:defRPr sz="1200"/>
            </a:pPr>
            <a:r>
              <a:rPr dirty="0">
                <a:solidFill>
                  <a:schemeClr val="accent2"/>
                </a:solidFill>
              </a:rPr>
              <a:t>*</a:t>
            </a:r>
            <a:r>
              <a:rPr dirty="0"/>
              <a:t>Based on </a:t>
            </a:r>
            <a:r>
              <a:rPr u="sng" dirty="0">
                <a:solidFill>
                  <a:srgbClr val="0000FF"/>
                </a:solidFill>
                <a:uFill>
                  <a:solidFill>
                    <a:srgbClr val="0000FF"/>
                  </a:solidFill>
                </a:uFill>
                <a:hlinkClick r:id="rId2"/>
              </a:rPr>
              <a:t>http://www.deeplearningbook.org</a:t>
            </a:r>
            <a:r>
              <a:rPr dirty="0"/>
              <a:t> chapter </a:t>
            </a:r>
            <a:r>
              <a:rPr lang="en-US" dirty="0"/>
              <a:t>7</a:t>
            </a:r>
            <a:r>
              <a:rPr dirty="0"/>
              <a:t>.1.</a:t>
            </a:r>
            <a:r>
              <a:rPr lang="en-US" dirty="0"/>
              <a:t>3</a:t>
            </a:r>
            <a:r>
              <a:rPr dirty="0"/>
              <a:t> +</a:t>
            </a:r>
            <a:r>
              <a:rPr lang="en-US" dirty="0"/>
              <a:t> and Lana et al</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78864"/>
    </mc:Choice>
    <mc:Fallback xmlns="">
      <p:transition spd="slow" advTm="788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18F8-018E-7E46-B22F-CF7C6F85AF8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CB5BFB6-E8BD-6046-880C-BE321332E180}"/>
              </a:ext>
            </a:extLst>
          </p:cNvPr>
          <p:cNvSpPr>
            <a:spLocks noGrp="1"/>
          </p:cNvSpPr>
          <p:nvPr>
            <p:ph idx="1"/>
          </p:nvPr>
        </p:nvSpPr>
        <p:spPr/>
        <p:txBody>
          <a:bodyPr/>
          <a:lstStyle/>
          <a:p>
            <a:pPr marL="457200" indent="-457200">
              <a:buFont typeface="Arial" panose="020B0604020202020204" pitchFamily="34" charset="0"/>
              <a:buChar char="•"/>
            </a:pPr>
            <a:r>
              <a:rPr lang="en-US" dirty="0"/>
              <a:t>How to fool neural networks?</a:t>
            </a:r>
          </a:p>
          <a:p>
            <a:pPr marL="457200" indent="-457200">
              <a:buFont typeface="Arial" panose="020B0604020202020204" pitchFamily="34" charset="0"/>
              <a:buChar char="•"/>
            </a:pPr>
            <a:r>
              <a:rPr lang="en-US" dirty="0"/>
              <a:t>Properties of adversarial examples</a:t>
            </a:r>
          </a:p>
          <a:p>
            <a:pPr marL="457200" indent="-457200">
              <a:buFont typeface="Arial" panose="020B0604020202020204" pitchFamily="34" charset="0"/>
              <a:buChar char="•"/>
            </a:pPr>
            <a:r>
              <a:rPr lang="en-US" dirty="0"/>
              <a:t>Why are neural networks easy to fool?</a:t>
            </a:r>
          </a:p>
          <a:p>
            <a:pPr marL="457200" indent="-457200">
              <a:buFont typeface="Arial" panose="020B0604020202020204" pitchFamily="34" charset="0"/>
              <a:buChar char="•"/>
            </a:pPr>
            <a:r>
              <a:rPr lang="en-US" dirty="0"/>
              <a:t>How to defend against being fooled?</a:t>
            </a:r>
          </a:p>
          <a:p>
            <a:pPr marL="457200" indent="-457200">
              <a:buFont typeface="Arial" panose="020B0604020202020204" pitchFamily="34" charset="0"/>
              <a:buChar char="•"/>
            </a:pPr>
            <a:r>
              <a:rPr lang="en-US" dirty="0"/>
              <a:t>Fooling detectors</a:t>
            </a:r>
          </a:p>
        </p:txBody>
      </p:sp>
    </p:spTree>
    <p:extLst>
      <p:ext uri="{BB962C8B-B14F-4D97-AF65-F5344CB8AC3E}">
        <p14:creationId xmlns:p14="http://schemas.microsoft.com/office/powerpoint/2010/main" val="3554105994"/>
      </p:ext>
    </p:extLst>
  </p:cSld>
  <p:clrMapOvr>
    <a:masterClrMapping/>
  </p:clrMapOvr>
  <mc:AlternateContent xmlns:mc="http://schemas.openxmlformats.org/markup-compatibility/2006" xmlns:p14="http://schemas.microsoft.com/office/powerpoint/2010/main">
    <mc:Choice Requires="p14">
      <p:transition spd="slow" p14:dur="2000" advTm="31181"/>
    </mc:Choice>
    <mc:Fallback xmlns="">
      <p:transition spd="slow" advTm="3118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5827D-5EE5-2B44-B7F4-19EC28BF140E}"/>
              </a:ext>
            </a:extLst>
          </p:cNvPr>
          <p:cNvSpPr>
            <a:spLocks noGrp="1"/>
          </p:cNvSpPr>
          <p:nvPr>
            <p:ph type="title"/>
          </p:nvPr>
        </p:nvSpPr>
        <p:spPr>
          <a:xfrm>
            <a:off x="228600" y="76200"/>
            <a:ext cx="8686800" cy="838200"/>
          </a:xfrm>
        </p:spPr>
        <p:txBody>
          <a:bodyPr/>
          <a:lstStyle/>
          <a:p>
            <a:r>
              <a:rPr lang="en-US" dirty="0"/>
              <a:t>Finding the smallest adversarial perturbation</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B604B4AF-739E-ED44-8DF1-1C262E6F0CDC}"/>
                  </a:ext>
                </a:extLst>
              </p:cNvPr>
              <p:cNvSpPr txBox="1">
                <a:spLocks/>
              </p:cNvSpPr>
              <p:nvPr/>
            </p:nvSpPr>
            <p:spPr bwMode="auto">
              <a:xfrm>
                <a:off x="762000" y="914400"/>
                <a:ext cx="7696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514350" indent="-514350">
                  <a:buFont typeface="Arial" panose="020B0604020202020204" pitchFamily="34" charset="0"/>
                  <a:buChar char="•"/>
                </a:pPr>
                <a:r>
                  <a:rPr lang="en-US" b="0" kern="0" dirty="0"/>
                  <a:t>Start with correctly classified image </a:t>
                </a:r>
                <a14:m>
                  <m:oMath xmlns:m="http://schemas.openxmlformats.org/officeDocument/2006/math">
                    <m:r>
                      <a:rPr lang="en-US" b="0" i="1" kern="0" dirty="0">
                        <a:solidFill>
                          <a:srgbClr val="9900CC"/>
                        </a:solidFill>
                        <a:latin typeface="Cambria Math" panose="02040503050406030204" pitchFamily="18" charset="0"/>
                      </a:rPr>
                      <m:t>𝑥</m:t>
                    </m:r>
                  </m:oMath>
                </a14:m>
                <a:endParaRPr lang="en-US" b="0" kern="0" dirty="0">
                  <a:solidFill>
                    <a:srgbClr val="9900CC"/>
                  </a:solidFill>
                </a:endParaRPr>
              </a:p>
              <a:p>
                <a:pPr marL="514350" indent="-514350">
                  <a:buFont typeface="Arial" panose="020B0604020202020204" pitchFamily="34" charset="0"/>
                  <a:buChar char="•"/>
                </a:pPr>
                <a:r>
                  <a:rPr lang="en-US" b="0" kern="0" dirty="0"/>
                  <a:t>Find perturbation </a:t>
                </a:r>
                <a14:m>
                  <m:oMath xmlns:m="http://schemas.openxmlformats.org/officeDocument/2006/math">
                    <m:r>
                      <a:rPr lang="en-US" b="0" i="1" kern="0" dirty="0">
                        <a:solidFill>
                          <a:srgbClr val="9900CC"/>
                        </a:solidFill>
                        <a:latin typeface="Cambria Math" panose="02040503050406030204" pitchFamily="18" charset="0"/>
                      </a:rPr>
                      <m:t>𝑟</m:t>
                    </m:r>
                  </m:oMath>
                </a14:m>
                <a:r>
                  <a:rPr lang="en-US" b="0" kern="0" dirty="0"/>
                  <a:t> minimizing </a:t>
                </a:r>
                <a14:m>
                  <m:oMath xmlns:m="http://schemas.openxmlformats.org/officeDocument/2006/math">
                    <m:sSub>
                      <m:sSubPr>
                        <m:ctrlPr>
                          <a:rPr lang="en-US" b="0" i="1" kern="0" smtClean="0">
                            <a:solidFill>
                              <a:srgbClr val="9900CC"/>
                            </a:solidFill>
                            <a:latin typeface="Cambria Math" panose="02040503050406030204" pitchFamily="18" charset="0"/>
                          </a:rPr>
                        </m:ctrlPr>
                      </m:sSubPr>
                      <m:e>
                        <m:d>
                          <m:dPr>
                            <m:begChr m:val="‖"/>
                            <m:endChr m:val="‖"/>
                            <m:ctrlPr>
                              <a:rPr lang="en-US" b="0" i="1" kern="0">
                                <a:solidFill>
                                  <a:srgbClr val="9900CC"/>
                                </a:solidFill>
                                <a:latin typeface="Cambria Math" panose="02040503050406030204" pitchFamily="18" charset="0"/>
                              </a:rPr>
                            </m:ctrlPr>
                          </m:dPr>
                          <m:e>
                            <m:r>
                              <a:rPr lang="en-US" b="0" i="1" kern="0">
                                <a:solidFill>
                                  <a:srgbClr val="9900CC"/>
                                </a:solidFill>
                                <a:latin typeface="Cambria Math" panose="02040503050406030204" pitchFamily="18" charset="0"/>
                              </a:rPr>
                              <m:t>𝑟</m:t>
                            </m:r>
                          </m:e>
                        </m:d>
                      </m:e>
                      <m:sub>
                        <m:r>
                          <a:rPr lang="en-US" b="0" i="1" kern="0" smtClean="0">
                            <a:solidFill>
                              <a:srgbClr val="9900CC"/>
                            </a:solidFill>
                            <a:latin typeface="Cambria Math" panose="02040503050406030204" pitchFamily="18" charset="0"/>
                          </a:rPr>
                          <m:t>2</m:t>
                        </m:r>
                      </m:sub>
                    </m:sSub>
                  </m:oMath>
                </a14:m>
                <a:r>
                  <a:rPr lang="en-US" b="0" kern="0" dirty="0">
                    <a:solidFill>
                      <a:srgbClr val="9900CC"/>
                    </a:solidFill>
                  </a:rPr>
                  <a:t> </a:t>
                </a:r>
                <a:br>
                  <a:rPr lang="en-US" b="0" kern="0" dirty="0">
                    <a:solidFill>
                      <a:srgbClr val="9900CC"/>
                    </a:solidFill>
                  </a:rPr>
                </a:br>
                <a:r>
                  <a:rPr lang="en-US" b="0" kern="0" dirty="0"/>
                  <a:t>such that</a:t>
                </a:r>
              </a:p>
              <a:p>
                <a:pPr marL="914400" lvl="1" indent="-514350">
                  <a:buFont typeface="Arial" panose="020B0604020202020204" pitchFamily="34" charset="0"/>
                  <a:buChar char="•"/>
                </a:pPr>
                <a14:m>
                  <m:oMath xmlns:m="http://schemas.openxmlformats.org/officeDocument/2006/math">
                    <m:r>
                      <a:rPr lang="en-US" sz="2400" b="0" i="1" kern="0" dirty="0">
                        <a:solidFill>
                          <a:srgbClr val="9900CC"/>
                        </a:solidFill>
                        <a:latin typeface="Cambria Math" panose="02040503050406030204" pitchFamily="18" charset="0"/>
                      </a:rPr>
                      <m:t>𝑥</m:t>
                    </m:r>
                    <m:r>
                      <a:rPr lang="en-US" sz="2400" b="0" i="1" kern="0" dirty="0">
                        <a:solidFill>
                          <a:srgbClr val="9900CC"/>
                        </a:solidFill>
                        <a:latin typeface="Cambria Math" panose="02040503050406030204" pitchFamily="18" charset="0"/>
                      </a:rPr>
                      <m:t>+</m:t>
                    </m:r>
                    <m:r>
                      <a:rPr lang="en-US" sz="2400" b="0" i="1" kern="0" dirty="0">
                        <a:solidFill>
                          <a:srgbClr val="9900CC"/>
                        </a:solidFill>
                        <a:latin typeface="Cambria Math" panose="02040503050406030204" pitchFamily="18" charset="0"/>
                      </a:rPr>
                      <m:t>𝑟</m:t>
                    </m:r>
                  </m:oMath>
                </a14:m>
                <a:r>
                  <a:rPr lang="en-US" sz="2400" b="0" kern="0" dirty="0">
                    <a:solidFill>
                      <a:srgbClr val="9900CC"/>
                    </a:solidFill>
                  </a:rPr>
                  <a:t> </a:t>
                </a:r>
                <a:r>
                  <a:rPr lang="en-US" sz="2400" b="0" kern="0" dirty="0"/>
                  <a:t>is misclassified (or classified as specific target class)</a:t>
                </a:r>
              </a:p>
              <a:p>
                <a:pPr marL="914400" lvl="1" indent="-514350">
                  <a:buFont typeface="Arial" panose="020B0604020202020204" pitchFamily="34" charset="0"/>
                  <a:buChar char="•"/>
                </a:pPr>
                <a:r>
                  <a:rPr lang="en-US" sz="2400" b="0" kern="0" dirty="0"/>
                  <a:t>All values of</a:t>
                </a:r>
                <a:r>
                  <a:rPr lang="en-US" sz="2400" b="0" kern="0" dirty="0">
                    <a:solidFill>
                      <a:srgbClr val="9900CC"/>
                    </a:solidFill>
                  </a:rPr>
                  <a:t> </a:t>
                </a:r>
                <a14:m>
                  <m:oMath xmlns:m="http://schemas.openxmlformats.org/officeDocument/2006/math">
                    <m:r>
                      <a:rPr lang="en-US" sz="2400" b="0" i="1" kern="0" dirty="0" smtClean="0">
                        <a:solidFill>
                          <a:srgbClr val="9900CC"/>
                        </a:solidFill>
                        <a:latin typeface="Cambria Math" panose="02040503050406030204" pitchFamily="18" charset="0"/>
                      </a:rPr>
                      <m:t>𝑥</m:t>
                    </m:r>
                    <m:r>
                      <a:rPr lang="en-US" sz="2400" b="0" i="1" kern="0" dirty="0" smtClean="0">
                        <a:solidFill>
                          <a:srgbClr val="9900CC"/>
                        </a:solidFill>
                        <a:latin typeface="Cambria Math" panose="02040503050406030204" pitchFamily="18" charset="0"/>
                      </a:rPr>
                      <m:t>+</m:t>
                    </m:r>
                    <m:r>
                      <a:rPr lang="en-US" sz="2400" b="0" i="1" kern="0" dirty="0" smtClean="0">
                        <a:solidFill>
                          <a:srgbClr val="9900CC"/>
                        </a:solidFill>
                        <a:latin typeface="Cambria Math" panose="02040503050406030204" pitchFamily="18" charset="0"/>
                      </a:rPr>
                      <m:t>𝑟</m:t>
                    </m:r>
                  </m:oMath>
                </a14:m>
                <a:r>
                  <a:rPr lang="en-US" sz="2400" b="0" kern="0" dirty="0">
                    <a:solidFill>
                      <a:srgbClr val="9900CC"/>
                    </a:solidFill>
                  </a:rPr>
                  <a:t> </a:t>
                </a:r>
                <a:r>
                  <a:rPr lang="en-US" sz="2400" b="0" kern="0" dirty="0"/>
                  <a:t>are in the valid range </a:t>
                </a:r>
              </a:p>
              <a:p>
                <a:pPr marL="514350" indent="-514350">
                  <a:buFont typeface="Arial" panose="020B0604020202020204" pitchFamily="34" charset="0"/>
                  <a:buChar char="•"/>
                </a:pPr>
                <a:r>
                  <a:rPr lang="en-US" b="0" kern="0" dirty="0"/>
                  <a:t>Constrained non-convex optimization, </a:t>
                </a:r>
                <a:br>
                  <a:rPr lang="en-US" b="0" kern="0" dirty="0"/>
                </a:br>
                <a:r>
                  <a:rPr lang="en-US" b="0" kern="0" dirty="0"/>
                  <a:t>can be done using </a:t>
                </a:r>
                <a:r>
                  <a:rPr lang="en-US" b="0" kern="0" dirty="0">
                    <a:hlinkClick r:id="rId4"/>
                  </a:rPr>
                  <a:t>L-BFGS</a:t>
                </a:r>
                <a:endParaRPr lang="en-US" b="0" kern="0" dirty="0"/>
              </a:p>
            </p:txBody>
          </p:sp>
        </mc:Choice>
        <mc:Fallback xmlns="">
          <p:sp>
            <p:nvSpPr>
              <p:cNvPr id="21" name="Content Placeholder 2">
                <a:extLst>
                  <a:ext uri="{FF2B5EF4-FFF2-40B4-BE49-F238E27FC236}">
                    <a16:creationId xmlns:a16="http://schemas.microsoft.com/office/drawing/2014/main" id="{B604B4AF-739E-ED44-8DF1-1C262E6F0CDC}"/>
                  </a:ext>
                </a:extLst>
              </p:cNvPr>
              <p:cNvSpPr txBox="1">
                <a:spLocks noRot="1" noChangeAspect="1" noMove="1" noResize="1" noEditPoints="1" noAdjustHandles="1" noChangeArrowheads="1" noChangeShapeType="1" noTextEdit="1"/>
              </p:cNvSpPr>
              <p:nvPr/>
            </p:nvSpPr>
            <p:spPr bwMode="auto">
              <a:xfrm>
                <a:off x="762000" y="914400"/>
                <a:ext cx="7696200" cy="5257800"/>
              </a:xfrm>
              <a:prstGeom prst="rect">
                <a:avLst/>
              </a:prstGeom>
              <a:blipFill>
                <a:blip r:embed="rId7"/>
                <a:stretch>
                  <a:fillRect l="-1485" t="-1449"/>
                </a:stretch>
              </a:blipFill>
              <a:ln w="9525">
                <a:noFill/>
                <a:miter lim="800000"/>
                <a:headEnd/>
                <a:tailEnd/>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C5485A33-4D1C-2D4A-A712-66F8C9DAA673}"/>
              </a:ext>
            </a:extLst>
          </p:cNvPr>
          <p:cNvSpPr/>
          <p:nvPr/>
        </p:nvSpPr>
        <p:spPr>
          <a:xfrm>
            <a:off x="228600" y="6172200"/>
            <a:ext cx="8686800" cy="646331"/>
          </a:xfrm>
          <a:prstGeom prst="rect">
            <a:avLst/>
          </a:prstGeom>
        </p:spPr>
        <p:txBody>
          <a:bodyPr wrap="square">
            <a:spAutoFit/>
          </a:bodyPr>
          <a:lstStyle/>
          <a:p>
            <a:pPr algn="ctr"/>
            <a:r>
              <a:rPr lang="en-US" sz="1800" b="0" dirty="0"/>
              <a:t>C. </a:t>
            </a:r>
            <a:r>
              <a:rPr lang="en-US" sz="1800" b="0" dirty="0" err="1"/>
              <a:t>Szegedy</a:t>
            </a:r>
            <a:r>
              <a:rPr lang="en-US" sz="1800" b="0" dirty="0"/>
              <a:t>, W. Zaremba, I. </a:t>
            </a:r>
            <a:r>
              <a:rPr lang="en-US" sz="1800" b="0" dirty="0" err="1"/>
              <a:t>Sutskever</a:t>
            </a:r>
            <a:r>
              <a:rPr lang="en-US" sz="1800" b="0" dirty="0"/>
              <a:t>, J. Bruna, D. Erhan, I. </a:t>
            </a:r>
            <a:r>
              <a:rPr lang="en-US" sz="1800" b="0" dirty="0" err="1"/>
              <a:t>Goodfellow</a:t>
            </a:r>
            <a:r>
              <a:rPr lang="en-US" sz="1800" b="0" dirty="0"/>
              <a:t>, R. Fergus, </a:t>
            </a:r>
            <a:r>
              <a:rPr lang="en-US" sz="1800" b="0" dirty="0">
                <a:hlinkClick r:id="rId8"/>
              </a:rPr>
              <a:t>Intriguing properties of neural networks</a:t>
            </a:r>
            <a:r>
              <a:rPr lang="en-US" sz="1800" b="0" dirty="0"/>
              <a:t>, ICLR 2014</a:t>
            </a:r>
          </a:p>
        </p:txBody>
      </p:sp>
    </p:spTree>
    <p:custDataLst>
      <p:tags r:id="rId1"/>
    </p:custDataLst>
    <p:extLst>
      <p:ext uri="{BB962C8B-B14F-4D97-AF65-F5344CB8AC3E}">
        <p14:creationId xmlns:p14="http://schemas.microsoft.com/office/powerpoint/2010/main" val="235509714"/>
      </p:ext>
    </p:extLst>
  </p:cSld>
  <p:clrMapOvr>
    <a:masterClrMapping/>
  </p:clrMapOvr>
  <mc:AlternateContent xmlns:mc="http://schemas.openxmlformats.org/markup-compatibility/2006" xmlns:p14="http://schemas.microsoft.com/office/powerpoint/2010/main">
    <mc:Choice Requires="p14">
      <p:transition spd="slow" p14:dur="2000" advTm="361711"/>
    </mc:Choice>
    <mc:Fallback xmlns="">
      <p:transition spd="slow" advTm="3617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04827002-25F2-DF41-8175-F7D6DEE8219A}"/>
              </a:ext>
            </a:extLst>
          </p:cNvPr>
          <p:cNvSpPr>
            <a:spLocks noGrp="1"/>
          </p:cNvSpPr>
          <p:nvPr>
            <p:ph idx="1"/>
          </p:nvPr>
        </p:nvSpPr>
        <p:spPr/>
        <p:txBody>
          <a:bodyPr/>
          <a:lstStyle/>
          <a:p>
            <a:pPr marL="457200" indent="-457200">
              <a:buFont typeface="Arial" panose="020B0604020202020204" pitchFamily="34" charset="0"/>
              <a:buChar char="•"/>
            </a:pPr>
            <a:r>
              <a:rPr lang="en-US" dirty="0"/>
              <a:t>Sample results:</a:t>
            </a:r>
          </a:p>
        </p:txBody>
      </p:sp>
      <p:sp>
        <p:nvSpPr>
          <p:cNvPr id="4" name="Rectangle 3">
            <a:extLst>
              <a:ext uri="{FF2B5EF4-FFF2-40B4-BE49-F238E27FC236}">
                <a16:creationId xmlns:a16="http://schemas.microsoft.com/office/drawing/2014/main" id="{8ED85CE0-020D-594D-873D-ECC12FD96D2E}"/>
              </a:ext>
            </a:extLst>
          </p:cNvPr>
          <p:cNvSpPr/>
          <p:nvPr/>
        </p:nvSpPr>
        <p:spPr>
          <a:xfrm>
            <a:off x="228600" y="6172200"/>
            <a:ext cx="8686800" cy="646331"/>
          </a:xfrm>
          <a:prstGeom prst="rect">
            <a:avLst/>
          </a:prstGeom>
        </p:spPr>
        <p:txBody>
          <a:bodyPr wrap="square">
            <a:spAutoFit/>
          </a:bodyPr>
          <a:lstStyle/>
          <a:p>
            <a:pPr algn="ctr"/>
            <a:r>
              <a:rPr lang="en-US" sz="1800" b="0" dirty="0"/>
              <a:t>C. </a:t>
            </a:r>
            <a:r>
              <a:rPr lang="en-US" sz="1800" b="0" dirty="0" err="1"/>
              <a:t>Szegedy</a:t>
            </a:r>
            <a:r>
              <a:rPr lang="en-US" sz="1800" b="0" dirty="0"/>
              <a:t>, W. Zaremba, I. </a:t>
            </a:r>
            <a:r>
              <a:rPr lang="en-US" sz="1800" b="0" dirty="0" err="1"/>
              <a:t>Sutskever</a:t>
            </a:r>
            <a:r>
              <a:rPr lang="en-US" sz="1800" b="0" dirty="0"/>
              <a:t>, J. Bruna, D. Erhan, I. </a:t>
            </a:r>
            <a:r>
              <a:rPr lang="en-US" sz="1800" b="0" dirty="0" err="1"/>
              <a:t>Goodfellow</a:t>
            </a:r>
            <a:r>
              <a:rPr lang="en-US" sz="1800" b="0" dirty="0"/>
              <a:t>, R. Fergus, </a:t>
            </a:r>
            <a:r>
              <a:rPr lang="en-US" sz="1800" b="0" dirty="0">
                <a:hlinkClick r:id="rId2"/>
              </a:rPr>
              <a:t>Intriguing properties of neural networks</a:t>
            </a:r>
            <a:r>
              <a:rPr lang="en-US" sz="1800" b="0" dirty="0"/>
              <a:t>, ICLR 2014</a:t>
            </a:r>
          </a:p>
        </p:txBody>
      </p:sp>
      <p:grpSp>
        <p:nvGrpSpPr>
          <p:cNvPr id="13" name="Group 12">
            <a:extLst>
              <a:ext uri="{FF2B5EF4-FFF2-40B4-BE49-F238E27FC236}">
                <a16:creationId xmlns:a16="http://schemas.microsoft.com/office/drawing/2014/main" id="{B04F14A3-57B9-134F-9A06-CFAE8A52F2C5}"/>
              </a:ext>
            </a:extLst>
          </p:cNvPr>
          <p:cNvGrpSpPr/>
          <p:nvPr/>
        </p:nvGrpSpPr>
        <p:grpSpPr>
          <a:xfrm>
            <a:off x="533400" y="1447800"/>
            <a:ext cx="8382000" cy="4505504"/>
            <a:chOff x="76200" y="1295400"/>
            <a:chExt cx="9322904" cy="5011261"/>
          </a:xfrm>
        </p:grpSpPr>
        <p:pic>
          <p:nvPicPr>
            <p:cNvPr id="5" name="Picture 4">
              <a:extLst>
                <a:ext uri="{FF2B5EF4-FFF2-40B4-BE49-F238E27FC236}">
                  <a16:creationId xmlns:a16="http://schemas.microsoft.com/office/drawing/2014/main" id="{A94D4169-7FE7-E742-BC6A-21AC17D12651}"/>
                </a:ext>
              </a:extLst>
            </p:cNvPr>
            <p:cNvPicPr>
              <a:picLocks noChangeAspect="1"/>
            </p:cNvPicPr>
            <p:nvPr/>
          </p:nvPicPr>
          <p:blipFill rotWithShape="1">
            <a:blip r:embed="rId3">
              <a:extLst>
                <a:ext uri="{28A0092B-C50C-407E-A947-70E740481C1C}">
                  <a14:useLocalDpi xmlns:a14="http://schemas.microsoft.com/office/drawing/2010/main" val="0"/>
                </a:ext>
              </a:extLst>
            </a:blip>
            <a:srcRect b="7356"/>
            <a:stretch/>
          </p:blipFill>
          <p:spPr>
            <a:xfrm>
              <a:off x="76200" y="1295400"/>
              <a:ext cx="9322904" cy="4347435"/>
            </a:xfrm>
            <a:prstGeom prst="rect">
              <a:avLst/>
            </a:prstGeom>
          </p:spPr>
        </p:pic>
        <p:sp>
          <p:nvSpPr>
            <p:cNvPr id="6" name="Rectangle 5">
              <a:extLst>
                <a:ext uri="{FF2B5EF4-FFF2-40B4-BE49-F238E27FC236}">
                  <a16:creationId xmlns:a16="http://schemas.microsoft.com/office/drawing/2014/main" id="{F5E9028F-1749-4249-AA03-76356AD03265}"/>
                </a:ext>
              </a:extLst>
            </p:cNvPr>
            <p:cNvSpPr/>
            <p:nvPr/>
          </p:nvSpPr>
          <p:spPr>
            <a:xfrm>
              <a:off x="584048" y="5653178"/>
              <a:ext cx="763457" cy="376558"/>
            </a:xfrm>
            <a:prstGeom prst="rect">
              <a:avLst/>
            </a:prstGeom>
          </p:spPr>
          <p:txBody>
            <a:bodyPr wrap="none">
              <a:spAutoFit/>
            </a:bodyPr>
            <a:lstStyle/>
            <a:p>
              <a:pPr algn="ctr"/>
              <a:r>
                <a:rPr lang="en-US" sz="1600" dirty="0">
                  <a:latin typeface="+mj-lt"/>
                </a:rPr>
                <a:t>Input</a:t>
              </a:r>
            </a:p>
          </p:txBody>
        </p:sp>
        <p:sp>
          <p:nvSpPr>
            <p:cNvPr id="7" name="Rectangle 6">
              <a:extLst>
                <a:ext uri="{FF2B5EF4-FFF2-40B4-BE49-F238E27FC236}">
                  <a16:creationId xmlns:a16="http://schemas.microsoft.com/office/drawing/2014/main" id="{C4C1F1E6-CF57-F545-BEF5-BDB2132EDA5A}"/>
                </a:ext>
              </a:extLst>
            </p:cNvPr>
            <p:cNvSpPr/>
            <p:nvPr/>
          </p:nvSpPr>
          <p:spPr>
            <a:xfrm>
              <a:off x="3180649" y="5653178"/>
              <a:ext cx="1234155" cy="376558"/>
            </a:xfrm>
            <a:prstGeom prst="rect">
              <a:avLst/>
            </a:prstGeom>
          </p:spPr>
          <p:txBody>
            <a:bodyPr wrap="none">
              <a:spAutoFit/>
            </a:bodyPr>
            <a:lstStyle/>
            <a:p>
              <a:pPr algn="ctr"/>
              <a:r>
                <a:rPr lang="en-US" sz="1600" dirty="0">
                  <a:latin typeface="+mj-lt"/>
                </a:rPr>
                <a:t>“Ostrich”</a:t>
              </a:r>
            </a:p>
          </p:txBody>
        </p:sp>
        <p:sp>
          <p:nvSpPr>
            <p:cNvPr id="8" name="Rectangle 7">
              <a:extLst>
                <a:ext uri="{FF2B5EF4-FFF2-40B4-BE49-F238E27FC236}">
                  <a16:creationId xmlns:a16="http://schemas.microsoft.com/office/drawing/2014/main" id="{07223A69-ECBD-4144-9B09-B460B8CC6A89}"/>
                </a:ext>
              </a:extLst>
            </p:cNvPr>
            <p:cNvSpPr/>
            <p:nvPr/>
          </p:nvSpPr>
          <p:spPr>
            <a:xfrm>
              <a:off x="1619760" y="5656243"/>
              <a:ext cx="1626403" cy="650418"/>
            </a:xfrm>
            <a:prstGeom prst="rect">
              <a:avLst/>
            </a:prstGeom>
          </p:spPr>
          <p:txBody>
            <a:bodyPr wrap="none">
              <a:spAutoFit/>
            </a:bodyPr>
            <a:lstStyle/>
            <a:p>
              <a:pPr algn="ctr"/>
              <a:r>
                <a:rPr lang="en-US" sz="1600" dirty="0">
                  <a:latin typeface="+mj-lt"/>
                </a:rPr>
                <a:t>Perturbation </a:t>
              </a:r>
            </a:p>
            <a:p>
              <a:pPr algn="ctr"/>
              <a:r>
                <a:rPr lang="en-US" sz="1600" dirty="0">
                  <a:latin typeface="+mj-lt"/>
                </a:rPr>
                <a:t>x 10</a:t>
              </a:r>
            </a:p>
          </p:txBody>
        </p:sp>
        <p:sp>
          <p:nvSpPr>
            <p:cNvPr id="9" name="Rectangle 8">
              <a:extLst>
                <a:ext uri="{FF2B5EF4-FFF2-40B4-BE49-F238E27FC236}">
                  <a16:creationId xmlns:a16="http://schemas.microsoft.com/office/drawing/2014/main" id="{8C0088F7-9B97-334A-83DD-E0603F51CBD5}"/>
                </a:ext>
              </a:extLst>
            </p:cNvPr>
            <p:cNvSpPr/>
            <p:nvPr/>
          </p:nvSpPr>
          <p:spPr>
            <a:xfrm>
              <a:off x="5087807" y="5637662"/>
              <a:ext cx="763457" cy="376558"/>
            </a:xfrm>
            <a:prstGeom prst="rect">
              <a:avLst/>
            </a:prstGeom>
          </p:spPr>
          <p:txBody>
            <a:bodyPr wrap="none">
              <a:spAutoFit/>
            </a:bodyPr>
            <a:lstStyle/>
            <a:p>
              <a:pPr algn="ctr"/>
              <a:r>
                <a:rPr lang="en-US" sz="1600" dirty="0">
                  <a:latin typeface="+mj-lt"/>
                </a:rPr>
                <a:t>Input</a:t>
              </a:r>
            </a:p>
          </p:txBody>
        </p:sp>
        <p:sp>
          <p:nvSpPr>
            <p:cNvPr id="10" name="Rectangle 9">
              <a:extLst>
                <a:ext uri="{FF2B5EF4-FFF2-40B4-BE49-F238E27FC236}">
                  <a16:creationId xmlns:a16="http://schemas.microsoft.com/office/drawing/2014/main" id="{0C4E64BA-4561-F747-88E2-837BF5CA8A28}"/>
                </a:ext>
              </a:extLst>
            </p:cNvPr>
            <p:cNvSpPr/>
            <p:nvPr/>
          </p:nvSpPr>
          <p:spPr>
            <a:xfrm>
              <a:off x="7627476" y="5637662"/>
              <a:ext cx="1228807" cy="376558"/>
            </a:xfrm>
            <a:prstGeom prst="rect">
              <a:avLst/>
            </a:prstGeom>
          </p:spPr>
          <p:txBody>
            <a:bodyPr wrap="none">
              <a:spAutoFit/>
            </a:bodyPr>
            <a:lstStyle/>
            <a:p>
              <a:pPr algn="ctr"/>
              <a:r>
                <a:rPr lang="en-US" sz="1600" dirty="0">
                  <a:latin typeface="+mj-lt"/>
                </a:rPr>
                <a:t>“Ostrich”</a:t>
              </a:r>
            </a:p>
          </p:txBody>
        </p:sp>
        <p:sp>
          <p:nvSpPr>
            <p:cNvPr id="11" name="Rectangle 10">
              <a:extLst>
                <a:ext uri="{FF2B5EF4-FFF2-40B4-BE49-F238E27FC236}">
                  <a16:creationId xmlns:a16="http://schemas.microsoft.com/office/drawing/2014/main" id="{1A55328F-54FA-DA40-BE37-1062A1C2C4AB}"/>
                </a:ext>
              </a:extLst>
            </p:cNvPr>
            <p:cNvSpPr/>
            <p:nvPr/>
          </p:nvSpPr>
          <p:spPr>
            <a:xfrm>
              <a:off x="6113615" y="5640727"/>
              <a:ext cx="1562217" cy="650418"/>
            </a:xfrm>
            <a:prstGeom prst="rect">
              <a:avLst/>
            </a:prstGeom>
          </p:spPr>
          <p:txBody>
            <a:bodyPr wrap="none">
              <a:spAutoFit/>
            </a:bodyPr>
            <a:lstStyle/>
            <a:p>
              <a:pPr algn="ctr"/>
              <a:r>
                <a:rPr lang="en-US" sz="1600" dirty="0">
                  <a:latin typeface="+mj-lt"/>
                </a:rPr>
                <a:t>Perturbation</a:t>
              </a:r>
            </a:p>
            <a:p>
              <a:pPr algn="ctr"/>
              <a:r>
                <a:rPr lang="en-US" sz="1600" dirty="0">
                  <a:latin typeface="+mj-lt"/>
                </a:rPr>
                <a:t>x 10</a:t>
              </a:r>
            </a:p>
          </p:txBody>
        </p:sp>
      </p:grpSp>
      <p:sp>
        <p:nvSpPr>
          <p:cNvPr id="16" name="Title 1">
            <a:extLst>
              <a:ext uri="{FF2B5EF4-FFF2-40B4-BE49-F238E27FC236}">
                <a16:creationId xmlns:a16="http://schemas.microsoft.com/office/drawing/2014/main" id="{AF4D7BEA-C387-1B45-A0B4-74667CA78CA4}"/>
              </a:ext>
            </a:extLst>
          </p:cNvPr>
          <p:cNvSpPr>
            <a:spLocks noGrp="1"/>
          </p:cNvSpPr>
          <p:nvPr>
            <p:ph type="title"/>
          </p:nvPr>
        </p:nvSpPr>
        <p:spPr>
          <a:xfrm>
            <a:off x="228600" y="76200"/>
            <a:ext cx="8686800" cy="838200"/>
          </a:xfrm>
        </p:spPr>
        <p:txBody>
          <a:bodyPr/>
          <a:lstStyle/>
          <a:p>
            <a:r>
              <a:rPr lang="en-US" dirty="0"/>
              <a:t>Finding the smallest adversarial perturbation</a:t>
            </a:r>
          </a:p>
        </p:txBody>
      </p:sp>
    </p:spTree>
    <p:extLst>
      <p:ext uri="{BB962C8B-B14F-4D97-AF65-F5344CB8AC3E}">
        <p14:creationId xmlns:p14="http://schemas.microsoft.com/office/powerpoint/2010/main" val="1356161866"/>
      </p:ext>
    </p:extLst>
  </p:cSld>
  <p:clrMapOvr>
    <a:masterClrMapping/>
  </p:clrMapOvr>
  <mc:AlternateContent xmlns:mc="http://schemas.openxmlformats.org/markup-compatibility/2006" xmlns:p14="http://schemas.microsoft.com/office/powerpoint/2010/main">
    <mc:Choice Requires="p14">
      <p:transition spd="slow" p14:dur="2000" advTm="77242"/>
    </mc:Choice>
    <mc:Fallback xmlns="">
      <p:transition spd="slow" advTm="7724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ascent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Arial"/>
                  <a:buChar char="•"/>
                </a:pPr>
                <a:r>
                  <a:rPr lang="en-US" dirty="0"/>
                  <a:t>Rather than searching for the smallest possible perturbation, it is easier to take small gradient steps in desired direction </a:t>
                </a:r>
              </a:p>
              <a:p>
                <a:pPr marL="457200" indent="-457200">
                  <a:buFont typeface="Arial"/>
                  <a:buChar char="•"/>
                </a:pPr>
                <a:r>
                  <a:rPr lang="en-US" dirty="0"/>
                  <a:t>Decrease score (increase loss) of correct class </a:t>
                </a:r>
                <a14:m>
                  <m:oMath xmlns:m="http://schemas.openxmlformats.org/officeDocument/2006/math">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𝑦</m:t>
                        </m:r>
                      </m:e>
                      <m:sup>
                        <m:r>
                          <a:rPr lang="en-US" i="1">
                            <a:solidFill>
                              <a:srgbClr val="9900CC"/>
                            </a:solidFill>
                            <a:latin typeface="Cambria Math" panose="02040503050406030204" pitchFamily="18" charset="0"/>
                            <a:ea typeface="Cambria Math" panose="02040503050406030204" pitchFamily="18" charset="0"/>
                          </a:rPr>
                          <m:t>∗</m:t>
                        </m:r>
                      </m:sup>
                    </m:sSup>
                  </m:oMath>
                </a14:m>
                <a:r>
                  <a:rPr lang="en-US" dirty="0"/>
                  <a:t>: </a:t>
                </a:r>
              </a:p>
              <a:p>
                <a:pPr marL="0" indent="0" algn="ctr"/>
                <a14:m>
                  <m:oMath xmlns:m="http://schemas.openxmlformats.org/officeDocument/2006/math">
                    <m:r>
                      <a:rPr lang="en-US" i="1">
                        <a:solidFill>
                          <a:srgbClr val="9900CC"/>
                        </a:solidFill>
                        <a:latin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𝜂</m:t>
                    </m:r>
                    <m:r>
                      <a:rPr lang="en-US" i="1">
                        <a:solidFill>
                          <a:srgbClr val="9900CC"/>
                        </a:solidFill>
                        <a:latin typeface="Cambria Math" panose="02040503050406030204" pitchFamily="18" charset="0"/>
                        <a:ea typeface="Cambria Math" panose="02040503050406030204" pitchFamily="18" charset="0"/>
                      </a:rPr>
                      <m:t>⁡</m:t>
                    </m:r>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𝑓</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𝑦</m:t>
                            </m:r>
                          </m:e>
                          <m:sup>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 </m:t>
                        </m:r>
                      </m:num>
                      <m:den>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den>
                    </m:f>
                  </m:oMath>
                </a14:m>
                <a:r>
                  <a:rPr lang="en-US" dirty="0"/>
                  <a:t> or </a:t>
                </a:r>
                <a14:m>
                  <m:oMath xmlns:m="http://schemas.openxmlformats.org/officeDocument/2006/math">
                    <m:r>
                      <a:rPr lang="en-US" i="1">
                        <a:solidFill>
                          <a:srgbClr val="9900CC"/>
                        </a:solidFill>
                        <a:latin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𝜂</m:t>
                    </m:r>
                    <m:r>
                      <a:rPr lang="en-US" i="1">
                        <a:solidFill>
                          <a:srgbClr val="9900CC"/>
                        </a:solidFill>
                        <a:latin typeface="Cambria Math" panose="02040503050406030204" pitchFamily="18" charset="0"/>
                        <a:ea typeface="Cambria Math" panose="02040503050406030204" pitchFamily="18" charset="0"/>
                      </a:rPr>
                      <m:t>⁡</m:t>
                    </m:r>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𝑦</m:t>
                            </m:r>
                          </m:e>
                          <m:sup>
                            <m:r>
                              <a:rPr lang="en-US" i="1">
                                <a:solidFill>
                                  <a:srgbClr val="9900CC"/>
                                </a:solidFill>
                                <a:latin typeface="Cambria Math" panose="02040503050406030204" pitchFamily="18" charset="0"/>
                                <a:ea typeface="Cambria Math" panose="02040503050406030204" pitchFamily="18" charset="0"/>
                              </a:rPr>
                              <m:t>∗</m:t>
                            </m:r>
                          </m:sup>
                        </m:sSup>
                        <m:r>
                          <a:rPr lang="en-US" i="1">
                            <a:solidFill>
                              <a:srgbClr val="9900CC"/>
                            </a:solidFill>
                            <a:latin typeface="Cambria Math" panose="02040503050406030204" pitchFamily="18" charset="0"/>
                            <a:ea typeface="Cambria Math" panose="02040503050406030204" pitchFamily="18" charset="0"/>
                          </a:rPr>
                          <m:t>) </m:t>
                        </m:r>
                      </m:num>
                      <m:den>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den>
                    </m:f>
                  </m:oMath>
                </a14:m>
                <a:endParaRPr lang="en-US" dirty="0"/>
              </a:p>
              <a:p>
                <a:pPr marL="457200" indent="-457200">
                  <a:buFont typeface="Arial"/>
                  <a:buChar char="•"/>
                </a:pPr>
                <a:endParaRPr lang="en-US" sz="1400" i="1" dirty="0">
                  <a:solidFill>
                    <a:srgbClr val="9900CC"/>
                  </a:solidFill>
                  <a:latin typeface="Cambria Math" panose="02040503050406030204" pitchFamily="18" charset="0"/>
                </a:endParaRPr>
              </a:p>
              <a:p>
                <a:pPr marL="457200" indent="-457200">
                  <a:buFont typeface="Arial"/>
                  <a:buChar char="•"/>
                </a:pPr>
                <a:r>
                  <a:rPr lang="en-US" dirty="0"/>
                  <a:t>Increase score (decrease loss) of incorrect target class </a:t>
                </a:r>
                <a14:m>
                  <m:oMath xmlns:m="http://schemas.openxmlformats.org/officeDocument/2006/math">
                    <m:acc>
                      <m:accPr>
                        <m:chr m:val="̂"/>
                        <m:ctrlPr>
                          <a:rPr lang="en-US" i="1" smtClean="0">
                            <a:solidFill>
                              <a:srgbClr val="9900CC"/>
                            </a:solidFill>
                            <a:latin typeface="Cambria Math" panose="02040503050406030204" pitchFamily="18" charset="0"/>
                            <a:ea typeface="Cambria Math" panose="02040503050406030204" pitchFamily="18" charset="0"/>
                          </a:rPr>
                        </m:ctrlPr>
                      </m:accPr>
                      <m:e>
                        <m:r>
                          <a:rPr lang="en-US" b="0" i="1" smtClean="0">
                            <a:solidFill>
                              <a:srgbClr val="9900CC"/>
                            </a:solidFill>
                            <a:latin typeface="Cambria Math" panose="02040503050406030204" pitchFamily="18" charset="0"/>
                            <a:ea typeface="Cambria Math" panose="02040503050406030204" pitchFamily="18" charset="0"/>
                          </a:rPr>
                          <m:t>𝑦</m:t>
                        </m:r>
                      </m:e>
                    </m:acc>
                  </m:oMath>
                </a14:m>
                <a:r>
                  <a:rPr lang="en-US" dirty="0"/>
                  <a:t>:</a:t>
                </a:r>
              </a:p>
              <a:p>
                <a:pPr marL="0" indent="0" algn="ctr"/>
                <a14:m>
                  <m:oMath xmlns:m="http://schemas.openxmlformats.org/officeDocument/2006/math">
                    <m:r>
                      <a:rPr lang="en-US" i="1">
                        <a:solidFill>
                          <a:srgbClr val="9900CC"/>
                        </a:solidFill>
                        <a:latin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𝜂</m:t>
                    </m:r>
                    <m:r>
                      <a:rPr lang="en-US" i="1">
                        <a:solidFill>
                          <a:srgbClr val="9900CC"/>
                        </a:solidFill>
                        <a:latin typeface="Cambria Math" panose="02040503050406030204" pitchFamily="18" charset="0"/>
                        <a:ea typeface="Cambria Math" panose="02040503050406030204" pitchFamily="18" charset="0"/>
                      </a:rPr>
                      <m:t>⁡</m:t>
                    </m:r>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𝑓</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acc>
                          <m:accPr>
                            <m:chr m:val="̂"/>
                            <m:ctrlPr>
                              <a:rPr lang="en-US" i="1">
                                <a:solidFill>
                                  <a:srgbClr val="9900CC"/>
                                </a:solidFill>
                                <a:latin typeface="Cambria Math" panose="02040503050406030204" pitchFamily="18" charset="0"/>
                                <a:ea typeface="Cambria Math" panose="02040503050406030204" pitchFamily="18" charset="0"/>
                              </a:rPr>
                            </m:ctrlPr>
                          </m:accPr>
                          <m:e>
                            <m:r>
                              <a:rPr lang="en-US" i="1">
                                <a:solidFill>
                                  <a:srgbClr val="9900CC"/>
                                </a:solidFill>
                                <a:latin typeface="Cambria Math" panose="02040503050406030204" pitchFamily="18" charset="0"/>
                                <a:ea typeface="Cambria Math" panose="02040503050406030204" pitchFamily="18" charset="0"/>
                              </a:rPr>
                              <m:t>𝑦</m:t>
                            </m:r>
                          </m:e>
                        </m:acc>
                        <m:r>
                          <a:rPr lang="en-US" i="1">
                            <a:solidFill>
                              <a:srgbClr val="9900CC"/>
                            </a:solidFill>
                            <a:latin typeface="Cambria Math" panose="02040503050406030204" pitchFamily="18" charset="0"/>
                            <a:ea typeface="Cambria Math" panose="02040503050406030204" pitchFamily="18" charset="0"/>
                          </a:rPr>
                          <m:t>) </m:t>
                        </m:r>
                      </m:num>
                      <m:den>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den>
                    </m:f>
                  </m:oMath>
                </a14:m>
                <a:r>
                  <a:rPr lang="en-US" dirty="0"/>
                  <a:t> or </a:t>
                </a:r>
                <a14:m>
                  <m:oMath xmlns:m="http://schemas.openxmlformats.org/officeDocument/2006/math">
                    <m:r>
                      <a:rPr lang="en-US" i="1">
                        <a:solidFill>
                          <a:srgbClr val="9900CC"/>
                        </a:solidFill>
                        <a:latin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𝜂</m:t>
                    </m:r>
                    <m:r>
                      <a:rPr lang="en-US" i="1">
                        <a:solidFill>
                          <a:srgbClr val="9900CC"/>
                        </a:solidFill>
                        <a:latin typeface="Cambria Math" panose="02040503050406030204" pitchFamily="18" charset="0"/>
                        <a:ea typeface="Cambria Math" panose="02040503050406030204" pitchFamily="18" charset="0"/>
                      </a:rPr>
                      <m:t>⁡</m:t>
                    </m:r>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acc>
                          <m:accPr>
                            <m:chr m:val="̂"/>
                            <m:ctrlPr>
                              <a:rPr lang="en-US" i="1">
                                <a:solidFill>
                                  <a:srgbClr val="9900CC"/>
                                </a:solidFill>
                                <a:latin typeface="Cambria Math" panose="02040503050406030204" pitchFamily="18" charset="0"/>
                                <a:ea typeface="Cambria Math" panose="02040503050406030204" pitchFamily="18" charset="0"/>
                              </a:rPr>
                            </m:ctrlPr>
                          </m:accPr>
                          <m:e>
                            <m:r>
                              <a:rPr lang="en-US" i="1">
                                <a:solidFill>
                                  <a:srgbClr val="9900CC"/>
                                </a:solidFill>
                                <a:latin typeface="Cambria Math" panose="02040503050406030204" pitchFamily="18" charset="0"/>
                                <a:ea typeface="Cambria Math" panose="02040503050406030204" pitchFamily="18" charset="0"/>
                              </a:rPr>
                              <m:t>𝑦</m:t>
                            </m:r>
                          </m:e>
                        </m:acc>
                        <m:r>
                          <a:rPr lang="en-US" i="1">
                            <a:solidFill>
                              <a:srgbClr val="9900CC"/>
                            </a:solidFill>
                            <a:latin typeface="Cambria Math" panose="02040503050406030204" pitchFamily="18" charset="0"/>
                            <a:ea typeface="Cambria Math" panose="02040503050406030204" pitchFamily="18" charset="0"/>
                          </a:rPr>
                          <m:t>) </m:t>
                        </m:r>
                      </m:num>
                      <m:den>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den>
                    </m:f>
                  </m:oMath>
                </a14:m>
                <a:endParaRPr lang="en-US" dirty="0"/>
              </a:p>
              <a:p>
                <a:pPr marL="0" indent="0" algn="ctr"/>
                <a:endParaRPr lang="en-US" dirty="0"/>
              </a:p>
              <a:p>
                <a:pPr marL="0" indent="0" algn="ctr"/>
                <a:endParaRPr lang="en-US" dirty="0"/>
              </a:p>
              <a:p>
                <a:pPr marL="0" indent="0"/>
                <a:endParaRPr 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305" t="-144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298048825"/>
      </p:ext>
    </p:extLst>
  </p:cSld>
  <p:clrMapOvr>
    <a:masterClrMapping/>
  </p:clrMapOvr>
  <mc:AlternateContent xmlns:mc="http://schemas.openxmlformats.org/markup-compatibility/2006" xmlns:p14="http://schemas.microsoft.com/office/powerpoint/2010/main">
    <mc:Choice Requires="p14">
      <p:transition spd="slow" p14:dur="2000" advTm="324268"/>
    </mc:Choice>
    <mc:Fallback xmlns="">
      <p:transition spd="slow" advTm="3242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Fooling a linear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Arial"/>
                  <a:buChar char="•"/>
                </a:pPr>
                <a:r>
                  <a:rPr lang="en-US" dirty="0"/>
                  <a:t>Increase score of target class </a:t>
                </a:r>
                <a14:m>
                  <m:oMath xmlns:m="http://schemas.openxmlformats.org/officeDocument/2006/math">
                    <m:acc>
                      <m:accPr>
                        <m:chr m:val="̂"/>
                        <m:ctrlPr>
                          <a:rPr lang="en-US" i="1" smtClean="0">
                            <a:solidFill>
                              <a:srgbClr val="9900CC"/>
                            </a:solidFill>
                            <a:latin typeface="Cambria Math" panose="02040503050406030204" pitchFamily="18" charset="0"/>
                            <a:ea typeface="Cambria Math" panose="02040503050406030204" pitchFamily="18" charset="0"/>
                          </a:rPr>
                        </m:ctrlPr>
                      </m:accPr>
                      <m:e>
                        <m:r>
                          <a:rPr lang="en-US" b="0" i="1" smtClean="0">
                            <a:solidFill>
                              <a:srgbClr val="9900CC"/>
                            </a:solidFill>
                            <a:latin typeface="Cambria Math" panose="02040503050406030204" pitchFamily="18" charset="0"/>
                            <a:ea typeface="Cambria Math" panose="02040503050406030204" pitchFamily="18" charset="0"/>
                          </a:rPr>
                          <m:t>𝑦</m:t>
                        </m:r>
                      </m:e>
                    </m:acc>
                  </m:oMath>
                </a14:m>
                <a:r>
                  <a:rPr lang="en-US" dirty="0"/>
                  <a:t>:</a:t>
                </a:r>
              </a:p>
              <a:p>
                <a:pPr marL="457200" indent="-457200">
                  <a:buFont typeface="Arial"/>
                  <a:buChar char="•"/>
                </a:pPr>
                <a:endParaRPr lang="en-US" sz="1400" dirty="0"/>
              </a:p>
              <a:p>
                <a:pPr marL="0" indent="0"/>
                <a14:m>
                  <m:oMathPara xmlns:m="http://schemas.openxmlformats.org/officeDocument/2006/math">
                    <m:oMathParaPr>
                      <m:jc m:val="centerGroup"/>
                    </m:oMathParaPr>
                    <m:oMath xmlns:m="http://schemas.openxmlformats.org/officeDocument/2006/math">
                      <m:r>
                        <a:rPr lang="en-US" i="1">
                          <a:solidFill>
                            <a:srgbClr val="9900CC"/>
                          </a:solidFill>
                          <a:latin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smtClean="0">
                          <a:solidFill>
                            <a:srgbClr val="9900CC"/>
                          </a:solidFill>
                          <a:latin typeface="Cambria Math" panose="02040503050406030204" pitchFamily="18" charset="0"/>
                          <a:ea typeface="Cambria Math" panose="02040503050406030204" pitchFamily="18" charset="0"/>
                        </a:rPr>
                        <m:t>𝜂</m:t>
                      </m:r>
                      <m:r>
                        <a:rPr lang="en-US" i="1">
                          <a:solidFill>
                            <a:srgbClr val="9900CC"/>
                          </a:solidFill>
                          <a:latin typeface="Cambria Math" panose="02040503050406030204" pitchFamily="18" charset="0"/>
                          <a:ea typeface="Cambria Math" panose="02040503050406030204" pitchFamily="18" charset="0"/>
                        </a:rPr>
                        <m:t>⁡</m:t>
                      </m:r>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𝑓</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acc>
                            <m:accPr>
                              <m:chr m:val="̂"/>
                              <m:ctrlPr>
                                <a:rPr lang="en-US" i="1">
                                  <a:solidFill>
                                    <a:srgbClr val="9900CC"/>
                                  </a:solidFill>
                                  <a:latin typeface="Cambria Math" panose="02040503050406030204" pitchFamily="18" charset="0"/>
                                  <a:ea typeface="Cambria Math" panose="02040503050406030204" pitchFamily="18" charset="0"/>
                                </a:rPr>
                              </m:ctrlPr>
                            </m:accPr>
                            <m:e>
                              <m:r>
                                <a:rPr lang="en-US" i="1">
                                  <a:solidFill>
                                    <a:srgbClr val="9900CC"/>
                                  </a:solidFill>
                                  <a:latin typeface="Cambria Math" panose="02040503050406030204" pitchFamily="18" charset="0"/>
                                  <a:ea typeface="Cambria Math" panose="02040503050406030204" pitchFamily="18" charset="0"/>
                                </a:rPr>
                                <m:t>𝑦</m:t>
                              </m:r>
                            </m:e>
                          </m:acc>
                          <m:r>
                            <a:rPr lang="en-US" i="1">
                              <a:solidFill>
                                <a:srgbClr val="9900CC"/>
                              </a:solidFill>
                              <a:latin typeface="Cambria Math" panose="02040503050406030204" pitchFamily="18" charset="0"/>
                              <a:ea typeface="Cambria Math" panose="02040503050406030204" pitchFamily="18" charset="0"/>
                            </a:rPr>
                            <m:t>) </m:t>
                          </m:r>
                        </m:num>
                        <m:den>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den>
                      </m:f>
                    </m:oMath>
                  </m:oMathPara>
                </a14:m>
                <a:endParaRPr lang="en-US" dirty="0"/>
              </a:p>
              <a:p>
                <a:pPr marL="457200" indent="-457200">
                  <a:buFont typeface="Arial"/>
                  <a:buChar char="•"/>
                </a:pPr>
                <a:endParaRPr lang="en-US" sz="1400" dirty="0"/>
              </a:p>
              <a:p>
                <a:pPr marL="457200" indent="-457200">
                  <a:buFont typeface="Arial"/>
                  <a:buChar char="•"/>
                </a:pPr>
                <a:r>
                  <a:rPr lang="en-US" dirty="0"/>
                  <a:t>For a linear classifier with </a:t>
                </a:r>
                <a14:m>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𝑓</m:t>
                    </m:r>
                    <m:d>
                      <m:dPr>
                        <m:ctrlPr>
                          <a:rPr lang="en-US" i="1">
                            <a:solidFill>
                              <a:srgbClr val="9900CC"/>
                            </a:solidFill>
                            <a:latin typeface="Cambria Math" panose="02040503050406030204" pitchFamily="18" charset="0"/>
                            <a:ea typeface="Cambria Math" panose="02040503050406030204" pitchFamily="18" charset="0"/>
                          </a:rPr>
                        </m:ctrlPr>
                      </m:dPr>
                      <m:e>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acc>
                          <m:accPr>
                            <m:chr m:val="̂"/>
                            <m:ctrlPr>
                              <a:rPr lang="en-US" i="1">
                                <a:solidFill>
                                  <a:srgbClr val="9900CC"/>
                                </a:solidFill>
                                <a:latin typeface="Cambria Math" panose="02040503050406030204" pitchFamily="18" charset="0"/>
                                <a:ea typeface="Cambria Math" panose="02040503050406030204" pitchFamily="18" charset="0"/>
                              </a:rPr>
                            </m:ctrlPr>
                          </m:accPr>
                          <m:e>
                            <m:r>
                              <a:rPr lang="en-US" i="1">
                                <a:solidFill>
                                  <a:srgbClr val="9900CC"/>
                                </a:solidFill>
                                <a:latin typeface="Cambria Math" panose="02040503050406030204" pitchFamily="18" charset="0"/>
                                <a:ea typeface="Cambria Math" panose="02040503050406030204" pitchFamily="18" charset="0"/>
                              </a:rPr>
                              <m:t>𝑦</m:t>
                            </m:r>
                          </m:e>
                        </m:acc>
                      </m:e>
                    </m:d>
                    <m:r>
                      <a:rPr lang="en-US" b="0" i="1" smtClean="0">
                        <a:solidFill>
                          <a:srgbClr val="9900CC"/>
                        </a:solidFill>
                        <a:latin typeface="Cambria Math" panose="02040503050406030204" pitchFamily="18" charset="0"/>
                        <a:ea typeface="Cambria Math" panose="02040503050406030204" pitchFamily="18" charset="0"/>
                      </a:rPr>
                      <m:t>=</m:t>
                    </m:r>
                    <m:sSup>
                      <m:sSupPr>
                        <m:ctrlPr>
                          <a:rPr lang="en-US" b="0" i="1" smtClean="0">
                            <a:solidFill>
                              <a:srgbClr val="9900CC"/>
                            </a:solidFill>
                            <a:latin typeface="Cambria Math" panose="02040503050406030204" pitchFamily="18" charset="0"/>
                            <a:ea typeface="Cambria Math" panose="02040503050406030204" pitchFamily="18" charset="0"/>
                          </a:rPr>
                        </m:ctrlPr>
                      </m:sSupPr>
                      <m:e>
                        <m:r>
                          <a:rPr lang="en-US" b="0" i="1" smtClean="0">
                            <a:solidFill>
                              <a:srgbClr val="9900CC"/>
                            </a:solidFill>
                            <a:latin typeface="Cambria Math" panose="02040503050406030204" pitchFamily="18" charset="0"/>
                            <a:ea typeface="Cambria Math" panose="02040503050406030204" pitchFamily="18" charset="0"/>
                          </a:rPr>
                          <m:t>𝑤</m:t>
                        </m:r>
                      </m:e>
                      <m:sup>
                        <m:r>
                          <a:rPr lang="en-US" b="0" i="1" smtClean="0">
                            <a:solidFill>
                              <a:srgbClr val="9900CC"/>
                            </a:solidFill>
                            <a:latin typeface="Cambria Math" panose="02040503050406030204" pitchFamily="18" charset="0"/>
                            <a:ea typeface="Cambria Math" panose="02040503050406030204" pitchFamily="18" charset="0"/>
                          </a:rPr>
                          <m:t>𝑇</m:t>
                        </m:r>
                      </m:sup>
                    </m:sSup>
                    <m:r>
                      <a:rPr lang="en-US" b="0" i="1" smtClean="0">
                        <a:solidFill>
                          <a:srgbClr val="9900CC"/>
                        </a:solidFill>
                        <a:latin typeface="Cambria Math" panose="02040503050406030204" pitchFamily="18" charset="0"/>
                        <a:ea typeface="Cambria Math" panose="02040503050406030204" pitchFamily="18" charset="0"/>
                      </a:rPr>
                      <m:t>𝑥</m:t>
                    </m:r>
                  </m:oMath>
                </a14:m>
                <a:r>
                  <a:rPr lang="en-US" dirty="0"/>
                  <a:t>:</a:t>
                </a:r>
                <a:br>
                  <a:rPr lang="en-US" dirty="0"/>
                </a:br>
                <a:endParaRPr lang="en-US" sz="1400" dirty="0"/>
              </a:p>
              <a:p>
                <a:pPr marL="0" indent="0"/>
                <a14:m>
                  <m:oMathPara xmlns:m="http://schemas.openxmlformats.org/officeDocument/2006/math">
                    <m:oMathParaPr>
                      <m:jc m:val="centerGroup"/>
                    </m:oMathParaPr>
                    <m:oMath xmlns:m="http://schemas.openxmlformats.org/officeDocument/2006/math">
                      <m:r>
                        <a:rPr lang="en-US" i="1">
                          <a:solidFill>
                            <a:srgbClr val="9900CC"/>
                          </a:solidFill>
                          <a:latin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𝜂</m:t>
                      </m:r>
                      <m:r>
                        <a:rPr lang="en-US" b="0" i="1" smtClean="0">
                          <a:solidFill>
                            <a:srgbClr val="9900CC"/>
                          </a:solidFill>
                          <a:latin typeface="Cambria Math" panose="02040503050406030204" pitchFamily="18" charset="0"/>
                          <a:ea typeface="Cambria Math" panose="02040503050406030204" pitchFamily="18" charset="0"/>
                        </a:rPr>
                        <m:t> </m:t>
                      </m:r>
                      <m:r>
                        <a:rPr lang="en-US" b="0" i="1" smtClean="0">
                          <a:solidFill>
                            <a:srgbClr val="9900CC"/>
                          </a:solidFill>
                          <a:latin typeface="Cambria Math" panose="02040503050406030204" pitchFamily="18" charset="0"/>
                          <a:ea typeface="Cambria Math" panose="02040503050406030204" pitchFamily="18" charset="0"/>
                        </a:rPr>
                        <m:t>𝑤</m:t>
                      </m:r>
                    </m:oMath>
                  </m:oMathPara>
                </a14:m>
                <a:endParaRPr lang="en-US" b="1" dirty="0">
                  <a:solidFill>
                    <a:srgbClr val="0000FF"/>
                  </a:solidFill>
                </a:endParaRPr>
              </a:p>
              <a:p>
                <a:pPr marL="0" indent="0"/>
                <a:endParaRPr lang="en-US" sz="1400" b="1" dirty="0">
                  <a:solidFill>
                    <a:srgbClr val="0000FF"/>
                  </a:solidFill>
                </a:endParaRPr>
              </a:p>
              <a:p>
                <a:pPr marL="457200" indent="-457200">
                  <a:buFont typeface="Arial"/>
                  <a:buChar char="•"/>
                </a:pPr>
                <a:r>
                  <a:rPr lang="en-US" dirty="0"/>
                  <a:t>To fool a linear classifier, add a small multiple of the target class weights to the test 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305" t="-1449" r="-244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15919837"/>
      </p:ext>
    </p:extLst>
  </p:cSld>
  <p:clrMapOvr>
    <a:masterClrMapping/>
  </p:clrMapOvr>
  <mc:AlternateContent xmlns:mc="http://schemas.openxmlformats.org/markup-compatibility/2006" xmlns:p14="http://schemas.microsoft.com/office/powerpoint/2010/main">
    <mc:Choice Requires="p14">
      <p:transition spd="slow" p14:dur="2000" advTm="184078"/>
    </mc:Choice>
    <mc:Fallback xmlns="">
      <p:transition spd="slow" advTm="1840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Fooling a linear classifier</a:t>
            </a:r>
          </a:p>
        </p:txBody>
      </p:sp>
      <p:pic>
        <p:nvPicPr>
          <p:cNvPr id="6" name="Picture 5" descr="Screen Shot 2015-04-28 at 4.48.18 PM.png"/>
          <p:cNvPicPr>
            <a:picLocks noChangeAspect="1"/>
          </p:cNvPicPr>
          <p:nvPr/>
        </p:nvPicPr>
        <p:blipFill rotWithShape="1">
          <a:blip r:embed="rId2">
            <a:extLst>
              <a:ext uri="{28A0092B-C50C-407E-A947-70E740481C1C}">
                <a14:useLocalDpi xmlns:a14="http://schemas.microsoft.com/office/drawing/2010/main" val="0"/>
              </a:ext>
            </a:extLst>
          </a:blip>
          <a:srcRect b="8333"/>
          <a:stretch/>
        </p:blipFill>
        <p:spPr>
          <a:xfrm>
            <a:off x="1752600" y="914400"/>
            <a:ext cx="5640066" cy="5410200"/>
          </a:xfrm>
          <a:prstGeom prst="rect">
            <a:avLst/>
          </a:prstGeom>
        </p:spPr>
      </p:pic>
      <p:sp>
        <p:nvSpPr>
          <p:cNvPr id="7" name="Rectangle 6"/>
          <p:cNvSpPr/>
          <p:nvPr/>
        </p:nvSpPr>
        <p:spPr>
          <a:xfrm>
            <a:off x="1676400" y="6412468"/>
            <a:ext cx="6248400" cy="369332"/>
          </a:xfrm>
          <a:prstGeom prst="rect">
            <a:avLst/>
          </a:prstGeom>
        </p:spPr>
        <p:txBody>
          <a:bodyPr wrap="square">
            <a:spAutoFit/>
          </a:bodyPr>
          <a:lstStyle/>
          <a:p>
            <a:r>
              <a:rPr lang="en-US" sz="1800" b="0" dirty="0">
                <a:hlinkClick r:id="rId3"/>
              </a:rPr>
              <a:t>http://</a:t>
            </a:r>
            <a:r>
              <a:rPr lang="en-US" sz="1800" b="0" dirty="0" err="1">
                <a:hlinkClick r:id="rId3"/>
              </a:rPr>
              <a:t>karpathy.github.io</a:t>
            </a:r>
            <a:r>
              <a:rPr lang="en-US" sz="1800" b="0" dirty="0">
                <a:hlinkClick r:id="rId3"/>
              </a:rPr>
              <a:t>/2015/03/30/breaking-</a:t>
            </a:r>
            <a:r>
              <a:rPr lang="en-US" sz="1800" b="0" dirty="0" err="1">
                <a:hlinkClick r:id="rId3"/>
              </a:rPr>
              <a:t>convnets</a:t>
            </a:r>
            <a:r>
              <a:rPr lang="en-US" sz="1800" b="0" dirty="0">
                <a:hlinkClick r:id="rId3"/>
              </a:rPr>
              <a:t>/</a:t>
            </a:r>
            <a:endParaRPr lang="en-US" sz="1800" b="0" dirty="0"/>
          </a:p>
        </p:txBody>
      </p:sp>
    </p:spTree>
    <p:extLst>
      <p:ext uri="{BB962C8B-B14F-4D97-AF65-F5344CB8AC3E}">
        <p14:creationId xmlns:p14="http://schemas.microsoft.com/office/powerpoint/2010/main" val="137208119"/>
      </p:ext>
    </p:extLst>
  </p:cSld>
  <p:clrMapOvr>
    <a:masterClrMapping/>
  </p:clrMapOvr>
  <mc:AlternateContent xmlns:mc="http://schemas.openxmlformats.org/markup-compatibility/2006" xmlns:p14="http://schemas.microsoft.com/office/powerpoint/2010/main">
    <mc:Choice Requires="p14">
      <p:transition spd="slow" p14:dur="2000" advTm="49235"/>
    </mc:Choice>
    <mc:Fallback xmlns="">
      <p:transition spd="slow" advTm="4923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F07A-920C-9B4E-B7D3-1B1F8A5096A9}"/>
              </a:ext>
            </a:extLst>
          </p:cNvPr>
          <p:cNvSpPr>
            <a:spLocks noGrp="1"/>
          </p:cNvSpPr>
          <p:nvPr>
            <p:ph type="title"/>
          </p:nvPr>
        </p:nvSpPr>
        <p:spPr/>
        <p:txBody>
          <a:bodyPr/>
          <a:lstStyle/>
          <a:p>
            <a:r>
              <a:rPr lang="en-US" dirty="0"/>
              <a:t>Analysis of the linear case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B9BED3-A807-0644-A443-87AFE295F4B8}"/>
                  </a:ext>
                </a:extLst>
              </p:cNvPr>
              <p:cNvSpPr>
                <a:spLocks noGrp="1"/>
              </p:cNvSpPr>
              <p:nvPr>
                <p:ph idx="1"/>
              </p:nvPr>
            </p:nvSpPr>
            <p:spPr>
              <a:xfrm>
                <a:off x="685800" y="914400"/>
                <a:ext cx="7772400" cy="5257800"/>
              </a:xfrm>
            </p:spPr>
            <p:txBody>
              <a:bodyPr/>
              <a:lstStyle/>
              <a:p>
                <a:pPr marL="457200" indent="-457200">
                  <a:buFont typeface="Arial" panose="020B0604020202020204" pitchFamily="34" charset="0"/>
                  <a:buChar char="•"/>
                </a:pPr>
                <a:r>
                  <a:rPr lang="en-US" dirty="0"/>
                  <a:t>Response of classifier with weights </a:t>
                </a:r>
                <a14:m>
                  <m:oMath xmlns:m="http://schemas.openxmlformats.org/officeDocument/2006/math">
                    <m:r>
                      <a:rPr lang="en-US" i="1" dirty="0" smtClean="0">
                        <a:solidFill>
                          <a:srgbClr val="9900CC"/>
                        </a:solidFill>
                        <a:latin typeface="Cambria Math" panose="02040503050406030204" pitchFamily="18" charset="0"/>
                      </a:rPr>
                      <m:t>𝑤</m:t>
                    </m:r>
                  </m:oMath>
                </a14:m>
                <a:r>
                  <a:rPr lang="en-US" dirty="0"/>
                  <a:t> to adversarial example </a:t>
                </a:r>
                <a14:m>
                  <m:oMath xmlns:m="http://schemas.openxmlformats.org/officeDocument/2006/math">
                    <m:r>
                      <a:rPr lang="en-US" i="1" dirty="0" smtClean="0">
                        <a:solidFill>
                          <a:srgbClr val="9900CC"/>
                        </a:solidFill>
                        <a:latin typeface="Cambria Math" panose="02040503050406030204" pitchFamily="18" charset="0"/>
                      </a:rPr>
                      <m:t>𝑥</m:t>
                    </m:r>
                    <m:r>
                      <a:rPr lang="en-US" i="1" dirty="0" smtClean="0">
                        <a:solidFill>
                          <a:srgbClr val="9900CC"/>
                        </a:solidFill>
                        <a:latin typeface="Cambria Math" panose="02040503050406030204" pitchFamily="18" charset="0"/>
                      </a:rPr>
                      <m:t>+</m:t>
                    </m:r>
                    <m:r>
                      <a:rPr lang="en-US" i="1" dirty="0" smtClean="0">
                        <a:solidFill>
                          <a:srgbClr val="9900CC"/>
                        </a:solidFill>
                        <a:latin typeface="Cambria Math" panose="02040503050406030204" pitchFamily="18" charset="0"/>
                      </a:rPr>
                      <m:t>𝑟</m:t>
                    </m:r>
                  </m:oMath>
                </a14:m>
                <a:r>
                  <a:rPr lang="en-US" dirty="0"/>
                  <a:t>:</a:t>
                </a:r>
                <a:br>
                  <a:rPr lang="en-US" dirty="0"/>
                </a:br>
                <a:endParaRPr lang="en-US" sz="1400" dirty="0"/>
              </a:p>
              <a:p>
                <a:pPr marL="0" indent="0"/>
                <a14:m>
                  <m:oMathPara xmlns:m="http://schemas.openxmlformats.org/officeDocument/2006/math">
                    <m:oMathParaPr>
                      <m:jc m:val="centerGroup"/>
                    </m:oMathParaPr>
                    <m:oMath xmlns:m="http://schemas.openxmlformats.org/officeDocument/2006/math">
                      <m:sSup>
                        <m:sSupPr>
                          <m:ctrlPr>
                            <a:rPr lang="en-US" i="1" smtClean="0">
                              <a:solidFill>
                                <a:srgbClr val="9900CC"/>
                              </a:solidFill>
                              <a:latin typeface="Cambria Math" panose="02040503050406030204" pitchFamily="18" charset="0"/>
                            </a:rPr>
                          </m:ctrlPr>
                        </m:sSupPr>
                        <m:e>
                          <m:r>
                            <a:rPr lang="en-US" b="0" i="1" smtClean="0">
                              <a:solidFill>
                                <a:srgbClr val="9900CC"/>
                              </a:solidFill>
                              <a:latin typeface="Cambria Math" panose="02040503050406030204" pitchFamily="18" charset="0"/>
                            </a:rPr>
                            <m:t>𝑤</m:t>
                          </m:r>
                        </m:e>
                        <m:sup>
                          <m:r>
                            <a:rPr lang="en-US" b="0" i="1" smtClean="0">
                              <a:solidFill>
                                <a:srgbClr val="9900CC"/>
                              </a:solidFill>
                              <a:latin typeface="Cambria Math" panose="02040503050406030204" pitchFamily="18" charset="0"/>
                            </a:rPr>
                            <m:t>𝑇</m:t>
                          </m:r>
                        </m:sup>
                      </m:sSup>
                      <m:d>
                        <m:dPr>
                          <m:ctrlPr>
                            <a:rPr lang="en-US" b="0" i="1" smtClean="0">
                              <a:solidFill>
                                <a:srgbClr val="9900CC"/>
                              </a:solidFill>
                              <a:latin typeface="Cambria Math" panose="02040503050406030204" pitchFamily="18" charset="0"/>
                            </a:rPr>
                          </m:ctrlPr>
                        </m:dPr>
                        <m:e>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𝑟</m:t>
                          </m:r>
                        </m:e>
                      </m:d>
                      <m:r>
                        <a:rPr lang="en-US" b="0" i="1" smtClean="0">
                          <a:solidFill>
                            <a:srgbClr val="9900CC"/>
                          </a:solidFill>
                          <a:latin typeface="Cambria Math" panose="02040503050406030204" pitchFamily="18" charset="0"/>
                        </a:rPr>
                        <m:t>=</m:t>
                      </m:r>
                      <m:sSup>
                        <m:sSupPr>
                          <m:ctrlPr>
                            <a:rPr lang="en-US" i="1">
                              <a:solidFill>
                                <a:srgbClr val="9900CC"/>
                              </a:solidFill>
                              <a:latin typeface="Cambria Math" panose="02040503050406030204" pitchFamily="18" charset="0"/>
                            </a:rPr>
                          </m:ctrlPr>
                        </m:sSupPr>
                        <m:e>
                          <m:r>
                            <a:rPr lang="en-US" i="1">
                              <a:solidFill>
                                <a:srgbClr val="9900CC"/>
                              </a:solidFill>
                              <a:latin typeface="Cambria Math" panose="02040503050406030204" pitchFamily="18" charset="0"/>
                            </a:rPr>
                            <m:t>𝑤</m:t>
                          </m:r>
                        </m:e>
                        <m:sup>
                          <m:r>
                            <a:rPr lang="en-US" i="1">
                              <a:solidFill>
                                <a:srgbClr val="9900CC"/>
                              </a:solidFill>
                              <a:latin typeface="Cambria Math" panose="02040503050406030204" pitchFamily="18" charset="0"/>
                            </a:rPr>
                            <m:t>𝑇</m:t>
                          </m:r>
                        </m:sup>
                      </m:sSup>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𝑤</m:t>
                          </m:r>
                        </m:e>
                        <m:sup>
                          <m:r>
                            <a:rPr lang="en-US" i="1">
                              <a:solidFill>
                                <a:srgbClr val="C00000"/>
                              </a:solidFill>
                              <a:latin typeface="Cambria Math" panose="02040503050406030204" pitchFamily="18" charset="0"/>
                            </a:rPr>
                            <m:t>𝑇</m:t>
                          </m:r>
                        </m:sup>
                      </m:sSup>
                      <m:r>
                        <a:rPr lang="en-US" b="0" i="1" smtClean="0">
                          <a:solidFill>
                            <a:srgbClr val="C00000"/>
                          </a:solidFill>
                          <a:latin typeface="Cambria Math" panose="02040503050406030204" pitchFamily="18" charset="0"/>
                        </a:rPr>
                        <m:t>𝑟</m:t>
                      </m:r>
                    </m:oMath>
                  </m:oMathPara>
                </a14:m>
                <a:endParaRPr lang="en-US" dirty="0">
                  <a:solidFill>
                    <a:srgbClr val="C00000"/>
                  </a:solidFill>
                </a:endParaRPr>
              </a:p>
              <a:p>
                <a:pPr marL="0" indent="0"/>
                <a:endParaRPr lang="en-US" sz="800" dirty="0">
                  <a:solidFill>
                    <a:srgbClr val="C00000"/>
                  </a:solidFill>
                </a:endParaRPr>
              </a:p>
              <a:p>
                <a:pPr marL="457200" indent="-457200">
                  <a:buFont typeface="Arial" panose="020B0604020202020204" pitchFamily="34" charset="0"/>
                  <a:buChar char="•"/>
                </a:pPr>
                <a:r>
                  <a:rPr lang="en-US" dirty="0"/>
                  <a:t>Suppose the pixel values have precision </a:t>
                </a:r>
                <a14:m>
                  <m:oMath xmlns:m="http://schemas.openxmlformats.org/officeDocument/2006/math">
                    <m:r>
                      <a:rPr lang="en-US" i="1" smtClean="0">
                        <a:solidFill>
                          <a:srgbClr val="9900CC"/>
                        </a:solidFill>
                        <a:latin typeface="Cambria Math" panose="02040503050406030204" pitchFamily="18" charset="0"/>
                        <a:ea typeface="Cambria Math" panose="02040503050406030204" pitchFamily="18" charset="0"/>
                      </a:rPr>
                      <m:t>𝜖</m:t>
                    </m:r>
                  </m:oMath>
                </a14:m>
                <a:r>
                  <a:rPr lang="en-US" dirty="0"/>
                  <a:t>, i.e., the classifier is normally expected to predict the same class for</a:t>
                </a:r>
                <a:r>
                  <a:rPr lang="en-US" dirty="0">
                    <a:solidFill>
                      <a:srgbClr val="9900CC"/>
                    </a:solidFill>
                  </a:rPr>
                  <a:t> </a:t>
                </a:r>
                <a14:m>
                  <m:oMath xmlns:m="http://schemas.openxmlformats.org/officeDocument/2006/math">
                    <m:r>
                      <a:rPr lang="en-US" i="1" dirty="0">
                        <a:solidFill>
                          <a:srgbClr val="9900CC"/>
                        </a:solidFill>
                        <a:latin typeface="Cambria Math" panose="02040503050406030204" pitchFamily="18" charset="0"/>
                      </a:rPr>
                      <m:t>𝑥</m:t>
                    </m:r>
                  </m:oMath>
                </a14:m>
                <a:r>
                  <a:rPr lang="en-US" dirty="0"/>
                  <a:t> and </a:t>
                </a:r>
                <a14:m>
                  <m:oMath xmlns:m="http://schemas.openxmlformats.org/officeDocument/2006/math">
                    <m:r>
                      <a:rPr lang="en-US" i="1" dirty="0" smtClean="0">
                        <a:solidFill>
                          <a:srgbClr val="9900CC"/>
                        </a:solidFill>
                        <a:latin typeface="Cambria Math" panose="02040503050406030204" pitchFamily="18" charset="0"/>
                      </a:rPr>
                      <m:t>𝑥</m:t>
                    </m:r>
                    <m:r>
                      <a:rPr lang="en-US" i="1" dirty="0" smtClean="0">
                        <a:solidFill>
                          <a:srgbClr val="9900CC"/>
                        </a:solidFill>
                        <a:latin typeface="Cambria Math" panose="02040503050406030204" pitchFamily="18" charset="0"/>
                      </a:rPr>
                      <m:t>+</m:t>
                    </m:r>
                    <m:r>
                      <a:rPr lang="en-US" i="1" dirty="0" smtClean="0">
                        <a:solidFill>
                          <a:srgbClr val="9900CC"/>
                        </a:solidFill>
                        <a:latin typeface="Cambria Math" panose="02040503050406030204" pitchFamily="18" charset="0"/>
                      </a:rPr>
                      <m:t>𝑟</m:t>
                    </m:r>
                  </m:oMath>
                </a14:m>
                <a:r>
                  <a:rPr lang="en-US" dirty="0">
                    <a:solidFill>
                      <a:srgbClr val="9900CC"/>
                    </a:solidFill>
                  </a:rPr>
                  <a:t> </a:t>
                </a:r>
                <a:r>
                  <a:rPr lang="en-US" dirty="0"/>
                  <a:t>as long as </a:t>
                </a:r>
                <a14:m>
                  <m:oMath xmlns:m="http://schemas.openxmlformats.org/officeDocument/2006/math">
                    <m:sSub>
                      <m:sSubPr>
                        <m:ctrlPr>
                          <a:rPr lang="en-US" i="1" smtClean="0">
                            <a:solidFill>
                              <a:srgbClr val="9900CC"/>
                            </a:solidFill>
                            <a:latin typeface="Cambria Math" panose="02040503050406030204" pitchFamily="18" charset="0"/>
                          </a:rPr>
                        </m:ctrlPr>
                      </m:sSubPr>
                      <m:e>
                        <m:d>
                          <m:dPr>
                            <m:begChr m:val="‖"/>
                            <m:endChr m:val="‖"/>
                            <m:ctrlPr>
                              <a:rPr lang="en-US" i="1">
                                <a:solidFill>
                                  <a:srgbClr val="9900CC"/>
                                </a:solidFill>
                                <a:latin typeface="Cambria Math" panose="02040503050406030204" pitchFamily="18" charset="0"/>
                              </a:rPr>
                            </m:ctrlPr>
                          </m:dPr>
                          <m:e>
                            <m:r>
                              <a:rPr lang="en-US" i="1">
                                <a:solidFill>
                                  <a:srgbClr val="9900CC"/>
                                </a:solidFill>
                                <a:latin typeface="Cambria Math" panose="02040503050406030204" pitchFamily="18" charset="0"/>
                              </a:rPr>
                              <m:t>𝑟</m:t>
                            </m:r>
                          </m:e>
                        </m:d>
                      </m:e>
                      <m:sub>
                        <m:r>
                          <a:rPr lang="en-US" i="1">
                            <a:solidFill>
                              <a:srgbClr val="9900CC"/>
                            </a:solidFill>
                            <a:latin typeface="Cambria Math" panose="02040503050406030204" pitchFamily="18" charset="0"/>
                            <a:ea typeface="Cambria Math" panose="02040503050406030204" pitchFamily="18" charset="0"/>
                          </a:rPr>
                          <m:t>∞</m:t>
                        </m:r>
                      </m:sub>
                    </m:sSub>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𝜖</m:t>
                    </m:r>
                  </m:oMath>
                </a14:m>
                <a:endParaRPr lang="en-US" dirty="0">
                  <a:solidFill>
                    <a:srgbClr val="9900CC"/>
                  </a:solidFill>
                </a:endParaRPr>
              </a:p>
              <a:p>
                <a:pPr marL="457200" indent="-457200">
                  <a:buFont typeface="Arial" panose="020B0604020202020204" pitchFamily="34" charset="0"/>
                  <a:buChar char="•"/>
                </a:pPr>
                <a:r>
                  <a:rPr lang="en-US" dirty="0"/>
                  <a:t>How to choose </a:t>
                </a:r>
                <a14:m>
                  <m:oMath xmlns:m="http://schemas.openxmlformats.org/officeDocument/2006/math">
                    <m:r>
                      <a:rPr lang="en-US" i="1" dirty="0" smtClean="0">
                        <a:solidFill>
                          <a:srgbClr val="9900CC"/>
                        </a:solidFill>
                        <a:latin typeface="Cambria Math" panose="02040503050406030204" pitchFamily="18" charset="0"/>
                      </a:rPr>
                      <m:t>𝑟</m:t>
                    </m:r>
                  </m:oMath>
                </a14:m>
                <a:r>
                  <a:rPr lang="en-US" dirty="0"/>
                  <a:t> to maximize the increase in activation </a:t>
                </a:r>
                <a14:m>
                  <m:oMath xmlns:m="http://schemas.openxmlformats.org/officeDocument/2006/math">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𝑤</m:t>
                        </m:r>
                      </m:e>
                      <m:sup>
                        <m:r>
                          <a:rPr lang="en-US" i="1">
                            <a:solidFill>
                              <a:srgbClr val="C00000"/>
                            </a:solidFill>
                            <a:latin typeface="Cambria Math" panose="02040503050406030204" pitchFamily="18" charset="0"/>
                          </a:rPr>
                          <m:t>𝑇</m:t>
                        </m:r>
                      </m:sup>
                    </m:sSup>
                    <m:r>
                      <a:rPr lang="en-US" i="1">
                        <a:solidFill>
                          <a:srgbClr val="C00000"/>
                        </a:solidFill>
                        <a:latin typeface="Cambria Math" panose="02040503050406030204" pitchFamily="18" charset="0"/>
                      </a:rPr>
                      <m:t>𝑟</m:t>
                    </m:r>
                  </m:oMath>
                </a14:m>
                <a:r>
                  <a:rPr lang="en-US" dirty="0">
                    <a:solidFill>
                      <a:srgbClr val="C00000"/>
                    </a:solidFill>
                  </a:rPr>
                  <a:t> </a:t>
                </a:r>
                <a:r>
                  <a:rPr lang="en-US" dirty="0"/>
                  <a:t>subject to </a:t>
                </a:r>
                <a14:m>
                  <m:oMath xmlns:m="http://schemas.openxmlformats.org/officeDocument/2006/math">
                    <m:sSub>
                      <m:sSubPr>
                        <m:ctrlPr>
                          <a:rPr lang="en-US" i="1" smtClean="0">
                            <a:solidFill>
                              <a:srgbClr val="9900CC"/>
                            </a:solidFill>
                            <a:latin typeface="Cambria Math" panose="02040503050406030204" pitchFamily="18" charset="0"/>
                          </a:rPr>
                        </m:ctrlPr>
                      </m:sSubPr>
                      <m:e>
                        <m:d>
                          <m:dPr>
                            <m:begChr m:val="‖"/>
                            <m:endChr m:val="‖"/>
                            <m:ctrlPr>
                              <a:rPr lang="en-US" i="1">
                                <a:solidFill>
                                  <a:srgbClr val="9900CC"/>
                                </a:solidFill>
                                <a:latin typeface="Cambria Math" panose="02040503050406030204" pitchFamily="18" charset="0"/>
                              </a:rPr>
                            </m:ctrlPr>
                          </m:dPr>
                          <m:e>
                            <m:r>
                              <a:rPr lang="en-US" i="1">
                                <a:solidFill>
                                  <a:srgbClr val="9900CC"/>
                                </a:solidFill>
                                <a:latin typeface="Cambria Math" panose="02040503050406030204" pitchFamily="18" charset="0"/>
                              </a:rPr>
                              <m:t>𝑟</m:t>
                            </m:r>
                          </m:e>
                        </m:d>
                      </m:e>
                      <m:sub>
                        <m:r>
                          <a:rPr lang="en-US" i="1">
                            <a:solidFill>
                              <a:srgbClr val="9900CC"/>
                            </a:solidFill>
                            <a:latin typeface="Cambria Math" panose="02040503050406030204" pitchFamily="18" charset="0"/>
                            <a:ea typeface="Cambria Math" panose="02040503050406030204" pitchFamily="18" charset="0"/>
                          </a:rPr>
                          <m:t>∞</m:t>
                        </m:r>
                      </m:sub>
                    </m:sSub>
                    <m:r>
                      <a:rPr lang="en-US"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𝜖</m:t>
                    </m:r>
                  </m:oMath>
                </a14:m>
                <a:r>
                  <a:rPr lang="en-US" dirty="0"/>
                  <a:t>? </a:t>
                </a:r>
                <a:br>
                  <a:rPr lang="en-US" dirty="0"/>
                </a:br>
                <a:endParaRPr lang="en-US" sz="1400" dirty="0"/>
              </a:p>
              <a:p>
                <a:pPr marL="0" indent="0"/>
                <a14:m>
                  <m:oMathPara xmlns:m="http://schemas.openxmlformats.org/officeDocument/2006/math">
                    <m:oMathParaPr>
                      <m:jc m:val="centerGroup"/>
                    </m:oMathParaPr>
                    <m:oMath xmlns:m="http://schemas.openxmlformats.org/officeDocument/2006/math">
                      <m:r>
                        <a:rPr lang="en-US" i="1" dirty="0" smtClean="0">
                          <a:solidFill>
                            <a:srgbClr val="C00000"/>
                          </a:solidFill>
                          <a:latin typeface="Cambria Math" panose="02040503050406030204" pitchFamily="18" charset="0"/>
                        </a:rPr>
                        <m:t>𝑟</m:t>
                      </m:r>
                      <m:r>
                        <a:rPr lang="en-US" i="1" dirty="0"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ea typeface="Cambria Math" panose="02040503050406030204" pitchFamily="18" charset="0"/>
                        </a:rPr>
                        <m:t>𝜖</m:t>
                      </m:r>
                      <m:r>
                        <a:rPr lang="en-US" b="0" i="1" smtClean="0">
                          <a:solidFill>
                            <a:srgbClr val="C00000"/>
                          </a:solidFill>
                          <a:latin typeface="Cambria Math" panose="02040503050406030204" pitchFamily="18" charset="0"/>
                          <a:ea typeface="Cambria Math" panose="02040503050406030204" pitchFamily="18" charset="0"/>
                        </a:rPr>
                        <m:t> </m:t>
                      </m:r>
                      <m:r>
                        <m:rPr>
                          <m:sty m:val="p"/>
                        </m:rPr>
                        <a:rPr lang="en-US" i="1" dirty="0" err="1" smtClean="0">
                          <a:solidFill>
                            <a:srgbClr val="C00000"/>
                          </a:solidFill>
                          <a:latin typeface="Cambria Math" panose="02040503050406030204" pitchFamily="18" charset="0"/>
                        </a:rPr>
                        <m:t>sgn</m:t>
                      </m:r>
                      <m:r>
                        <a:rPr lang="en-US" i="1" dirty="0" smtClean="0">
                          <a:solidFill>
                            <a:srgbClr val="C00000"/>
                          </a:solidFill>
                          <a:latin typeface="Cambria Math" panose="02040503050406030204" pitchFamily="18" charset="0"/>
                        </a:rPr>
                        <m:t>⁡(</m:t>
                      </m:r>
                      <m:r>
                        <a:rPr lang="en-US" i="1" dirty="0" smtClean="0">
                          <a:solidFill>
                            <a:srgbClr val="C00000"/>
                          </a:solidFill>
                          <a:latin typeface="Cambria Math" panose="02040503050406030204" pitchFamily="18" charset="0"/>
                        </a:rPr>
                        <m:t>𝑤</m:t>
                      </m:r>
                      <m:r>
                        <a:rPr lang="en-US" i="1" dirty="0" smtClean="0">
                          <a:solidFill>
                            <a:srgbClr val="C00000"/>
                          </a:solidFill>
                          <a:latin typeface="Cambria Math" panose="02040503050406030204" pitchFamily="18" charset="0"/>
                        </a:rPr>
                        <m:t>)</m:t>
                      </m:r>
                    </m:oMath>
                  </m:oMathPara>
                </a14:m>
                <a:endParaRPr lang="en-US" dirty="0">
                  <a:solidFill>
                    <a:srgbClr val="C00000"/>
                  </a:solidFill>
                </a:endParaRPr>
              </a:p>
            </p:txBody>
          </p:sp>
        </mc:Choice>
        <mc:Fallback xmlns="">
          <p:sp>
            <p:nvSpPr>
              <p:cNvPr id="3" name="Content Placeholder 2">
                <a:extLst>
                  <a:ext uri="{FF2B5EF4-FFF2-40B4-BE49-F238E27FC236}">
                    <a16:creationId xmlns:a16="http://schemas.microsoft.com/office/drawing/2014/main" id="{55B9BED3-A807-0644-A443-87AFE295F4B8}"/>
                  </a:ext>
                </a:extLst>
              </p:cNvPr>
              <p:cNvSpPr>
                <a:spLocks noGrp="1" noRot="1" noChangeAspect="1" noMove="1" noResize="1" noEditPoints="1" noAdjustHandles="1" noChangeArrowheads="1" noChangeShapeType="1" noTextEdit="1"/>
              </p:cNvSpPr>
              <p:nvPr>
                <p:ph idx="1"/>
              </p:nvPr>
            </p:nvSpPr>
            <p:spPr>
              <a:xfrm>
                <a:off x="685800" y="914400"/>
                <a:ext cx="7772400" cy="5257800"/>
              </a:xfrm>
              <a:blipFill>
                <a:blip r:embed="rId5"/>
                <a:stretch>
                  <a:fillRect l="-1305" t="-1449" r="-48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C743BDD-B99F-8341-A65A-2D23C6D72070}"/>
              </a:ext>
            </a:extLst>
          </p:cNvPr>
          <p:cNvSpPr/>
          <p:nvPr/>
        </p:nvSpPr>
        <p:spPr>
          <a:xfrm>
            <a:off x="0" y="6172200"/>
            <a:ext cx="9144000" cy="646331"/>
          </a:xfrm>
          <a:prstGeom prst="rect">
            <a:avLst/>
          </a:prstGeom>
        </p:spPr>
        <p:txBody>
          <a:bodyPr wrap="square">
            <a:spAutoFit/>
          </a:bodyPr>
          <a:lstStyle/>
          <a:p>
            <a:pPr algn="ctr"/>
            <a:r>
              <a:rPr lang="en-US" sz="1800" b="0" dirty="0"/>
              <a:t>I. </a:t>
            </a:r>
            <a:r>
              <a:rPr lang="en-US" sz="1800" b="0" dirty="0" err="1"/>
              <a:t>Goodfellow</a:t>
            </a:r>
            <a:r>
              <a:rPr lang="en-US" sz="1800" b="0" dirty="0"/>
              <a:t>, J. </a:t>
            </a:r>
            <a:r>
              <a:rPr lang="en-US" sz="1800" b="0" dirty="0" err="1"/>
              <a:t>Schlens</a:t>
            </a:r>
            <a:r>
              <a:rPr lang="en-US" sz="1800" b="0" dirty="0"/>
              <a:t>, C. </a:t>
            </a:r>
            <a:r>
              <a:rPr lang="en-US" sz="1800" b="0" dirty="0" err="1"/>
              <a:t>Szegedy</a:t>
            </a:r>
            <a:r>
              <a:rPr lang="en-US" sz="1800" b="0" dirty="0"/>
              <a:t>, </a:t>
            </a:r>
            <a:r>
              <a:rPr lang="en-US" sz="1800" b="0" dirty="0">
                <a:hlinkClick r:id="rId6"/>
              </a:rPr>
              <a:t>Explaining and harnessing adversarial examples</a:t>
            </a:r>
            <a:r>
              <a:rPr lang="en-US" sz="1800" b="0" dirty="0"/>
              <a:t>, ICLR 2015</a:t>
            </a:r>
          </a:p>
        </p:txBody>
      </p:sp>
    </p:spTree>
    <p:custDataLst>
      <p:tags r:id="rId1"/>
    </p:custDataLst>
    <p:extLst>
      <p:ext uri="{BB962C8B-B14F-4D97-AF65-F5344CB8AC3E}">
        <p14:creationId xmlns:p14="http://schemas.microsoft.com/office/powerpoint/2010/main" val="4110769363"/>
      </p:ext>
    </p:extLst>
  </p:cSld>
  <p:clrMapOvr>
    <a:masterClrMapping/>
  </p:clrMapOvr>
  <mc:AlternateContent xmlns:mc="http://schemas.openxmlformats.org/markup-compatibility/2006" xmlns:p14="http://schemas.microsoft.com/office/powerpoint/2010/main">
    <mc:Choice Requires="p14">
      <p:transition spd="slow" p14:dur="2000" advTm="392874"/>
    </mc:Choice>
    <mc:Fallback xmlns="">
      <p:transition spd="slow" advTm="3928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F07A-920C-9B4E-B7D3-1B1F8A5096A9}"/>
              </a:ext>
            </a:extLst>
          </p:cNvPr>
          <p:cNvSpPr>
            <a:spLocks noGrp="1"/>
          </p:cNvSpPr>
          <p:nvPr>
            <p:ph type="title"/>
          </p:nvPr>
        </p:nvSpPr>
        <p:spPr/>
        <p:txBody>
          <a:bodyPr/>
          <a:lstStyle/>
          <a:p>
            <a:r>
              <a:rPr lang="en-US" dirty="0"/>
              <a:t>Analysis of the linear case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B9BED3-A807-0644-A443-87AFE295F4B8}"/>
                  </a:ext>
                </a:extLst>
              </p:cNvPr>
              <p:cNvSpPr>
                <a:spLocks noGrp="1"/>
              </p:cNvSpPr>
              <p:nvPr>
                <p:ph idx="1"/>
              </p:nvPr>
            </p:nvSpPr>
            <p:spPr/>
            <p:txBody>
              <a:bodyPr/>
              <a:lstStyle/>
              <a:p>
                <a:pPr marL="457200" indent="-457200">
                  <a:buFont typeface="Arial" panose="020B0604020202020204" pitchFamily="34" charset="0"/>
                  <a:buChar char="•"/>
                </a:pPr>
                <a:r>
                  <a:rPr lang="en-US" dirty="0"/>
                  <a:t>Response of classifier with weights </a:t>
                </a:r>
                <a14:m>
                  <m:oMath xmlns:m="http://schemas.openxmlformats.org/officeDocument/2006/math">
                    <m:r>
                      <a:rPr lang="en-US" i="1" dirty="0" smtClean="0">
                        <a:solidFill>
                          <a:srgbClr val="9900CC"/>
                        </a:solidFill>
                        <a:latin typeface="Cambria Math" panose="02040503050406030204" pitchFamily="18" charset="0"/>
                      </a:rPr>
                      <m:t>𝑤</m:t>
                    </m:r>
                  </m:oMath>
                </a14:m>
                <a:r>
                  <a:rPr lang="en-US" dirty="0"/>
                  <a:t> to adversarial example </a:t>
                </a:r>
                <a14:m>
                  <m:oMath xmlns:m="http://schemas.openxmlformats.org/officeDocument/2006/math">
                    <m:r>
                      <a:rPr lang="en-US" i="1" dirty="0" smtClean="0">
                        <a:solidFill>
                          <a:srgbClr val="9900CC"/>
                        </a:solidFill>
                        <a:latin typeface="Cambria Math" panose="02040503050406030204" pitchFamily="18" charset="0"/>
                      </a:rPr>
                      <m:t>𝑥</m:t>
                    </m:r>
                    <m:r>
                      <a:rPr lang="en-US" i="1" dirty="0" smtClean="0">
                        <a:solidFill>
                          <a:srgbClr val="9900CC"/>
                        </a:solidFill>
                        <a:latin typeface="Cambria Math" panose="02040503050406030204" pitchFamily="18" charset="0"/>
                      </a:rPr>
                      <m:t>+</m:t>
                    </m:r>
                    <m:r>
                      <a:rPr lang="en-US" i="1" dirty="0" smtClean="0">
                        <a:solidFill>
                          <a:srgbClr val="9900CC"/>
                        </a:solidFill>
                        <a:latin typeface="Cambria Math" panose="02040503050406030204" pitchFamily="18" charset="0"/>
                      </a:rPr>
                      <m:t>𝑟</m:t>
                    </m:r>
                  </m:oMath>
                </a14:m>
                <a:r>
                  <a:rPr lang="en-US" dirty="0"/>
                  <a:t>, </a:t>
                </a:r>
                <a14:m>
                  <m:oMath xmlns:m="http://schemas.openxmlformats.org/officeDocument/2006/math">
                    <m:r>
                      <a:rPr lang="en-US" i="1" dirty="0">
                        <a:solidFill>
                          <a:srgbClr val="C00000"/>
                        </a:solidFill>
                        <a:latin typeface="Cambria Math" panose="02040503050406030204" pitchFamily="18" charset="0"/>
                      </a:rPr>
                      <m:t>𝑟</m:t>
                    </m:r>
                    <m:r>
                      <a:rPr lang="en-US" i="1" dirty="0">
                        <a:solidFill>
                          <a:srgbClr val="C00000"/>
                        </a:solidFill>
                        <a:latin typeface="Cambria Math" panose="02040503050406030204" pitchFamily="18" charset="0"/>
                      </a:rPr>
                      <m:t> =</m:t>
                    </m:r>
                    <m:r>
                      <a:rPr lang="en-US" i="1">
                        <a:solidFill>
                          <a:srgbClr val="C00000"/>
                        </a:solidFill>
                        <a:latin typeface="Cambria Math" panose="02040503050406030204" pitchFamily="18" charset="0"/>
                        <a:ea typeface="Cambria Math" panose="02040503050406030204" pitchFamily="18" charset="0"/>
                      </a:rPr>
                      <m:t>𝜖</m:t>
                    </m:r>
                    <m:r>
                      <a:rPr lang="en-US" i="1">
                        <a:solidFill>
                          <a:srgbClr val="C00000"/>
                        </a:solidFill>
                        <a:latin typeface="Cambria Math" panose="02040503050406030204" pitchFamily="18" charset="0"/>
                        <a:ea typeface="Cambria Math" panose="02040503050406030204" pitchFamily="18" charset="0"/>
                      </a:rPr>
                      <m:t> </m:t>
                    </m:r>
                    <m:r>
                      <m:rPr>
                        <m:sty m:val="p"/>
                      </m:rPr>
                      <a:rPr lang="en-US" i="1" dirty="0" err="1">
                        <a:solidFill>
                          <a:srgbClr val="C00000"/>
                        </a:solidFill>
                        <a:latin typeface="Cambria Math" panose="02040503050406030204" pitchFamily="18" charset="0"/>
                      </a:rPr>
                      <m:t>sgn</m:t>
                    </m:r>
                    <m:r>
                      <a:rPr lang="en-US" i="1" dirty="0">
                        <a:solidFill>
                          <a:srgbClr val="C00000"/>
                        </a:solidFill>
                        <a:latin typeface="Cambria Math" panose="02040503050406030204" pitchFamily="18" charset="0"/>
                      </a:rPr>
                      <m:t>⁡(</m:t>
                    </m:r>
                    <m:r>
                      <a:rPr lang="en-US" i="1" dirty="0">
                        <a:solidFill>
                          <a:srgbClr val="C00000"/>
                        </a:solidFill>
                        <a:latin typeface="Cambria Math" panose="02040503050406030204" pitchFamily="18" charset="0"/>
                      </a:rPr>
                      <m:t>𝑤</m:t>
                    </m:r>
                    <m:r>
                      <a:rPr lang="en-US" i="1" dirty="0">
                        <a:solidFill>
                          <a:srgbClr val="C00000"/>
                        </a:solidFill>
                        <a:latin typeface="Cambria Math" panose="02040503050406030204" pitchFamily="18" charset="0"/>
                      </a:rPr>
                      <m:t>)</m:t>
                    </m:r>
                  </m:oMath>
                </a14:m>
                <a:r>
                  <a:rPr lang="en-US" dirty="0"/>
                  <a:t>:</a:t>
                </a:r>
              </a:p>
              <a:p>
                <a:pPr marL="457200" indent="-457200">
                  <a:buFont typeface="Arial" panose="020B0604020202020204" pitchFamily="34" charset="0"/>
                  <a:buChar char="•"/>
                </a:pPr>
                <a:endParaRPr lang="en-US" sz="1400" dirty="0"/>
              </a:p>
              <a:p>
                <a:pPr marL="0" indent="0"/>
                <a14:m>
                  <m:oMathPara xmlns:m="http://schemas.openxmlformats.org/officeDocument/2006/math">
                    <m:oMathParaPr>
                      <m:jc m:val="centerGroup"/>
                    </m:oMathParaPr>
                    <m:oMath xmlns:m="http://schemas.openxmlformats.org/officeDocument/2006/math">
                      <m:sSup>
                        <m:sSupPr>
                          <m:ctrlPr>
                            <a:rPr lang="en-US" i="1" smtClean="0">
                              <a:solidFill>
                                <a:srgbClr val="9900CC"/>
                              </a:solidFill>
                              <a:latin typeface="Cambria Math" panose="02040503050406030204" pitchFamily="18" charset="0"/>
                            </a:rPr>
                          </m:ctrlPr>
                        </m:sSupPr>
                        <m:e>
                          <m:r>
                            <a:rPr lang="en-US" b="0" i="1" smtClean="0">
                              <a:solidFill>
                                <a:srgbClr val="9900CC"/>
                              </a:solidFill>
                              <a:latin typeface="Cambria Math" panose="02040503050406030204" pitchFamily="18" charset="0"/>
                            </a:rPr>
                            <m:t>𝑤</m:t>
                          </m:r>
                        </m:e>
                        <m:sup>
                          <m:r>
                            <a:rPr lang="en-US" b="0" i="1" smtClean="0">
                              <a:solidFill>
                                <a:srgbClr val="9900CC"/>
                              </a:solidFill>
                              <a:latin typeface="Cambria Math" panose="02040503050406030204" pitchFamily="18" charset="0"/>
                            </a:rPr>
                            <m:t>𝑇</m:t>
                          </m:r>
                        </m:sup>
                      </m:sSup>
                      <m:d>
                        <m:dPr>
                          <m:ctrlPr>
                            <a:rPr lang="en-US" b="0" i="1" smtClean="0">
                              <a:solidFill>
                                <a:srgbClr val="9900CC"/>
                              </a:solidFill>
                              <a:latin typeface="Cambria Math" panose="02040503050406030204" pitchFamily="18" charset="0"/>
                            </a:rPr>
                          </m:ctrlPr>
                        </m:dPr>
                        <m:e>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𝑟</m:t>
                          </m:r>
                        </m:e>
                      </m:d>
                      <m:r>
                        <a:rPr lang="en-US" b="0" i="1" smtClean="0">
                          <a:solidFill>
                            <a:srgbClr val="9900CC"/>
                          </a:solidFill>
                          <a:latin typeface="Cambria Math" panose="02040503050406030204" pitchFamily="18" charset="0"/>
                        </a:rPr>
                        <m:t>=</m:t>
                      </m:r>
                      <m:sSup>
                        <m:sSupPr>
                          <m:ctrlPr>
                            <a:rPr lang="en-US" i="1">
                              <a:solidFill>
                                <a:srgbClr val="9900CC"/>
                              </a:solidFill>
                              <a:latin typeface="Cambria Math" panose="02040503050406030204" pitchFamily="18" charset="0"/>
                            </a:rPr>
                          </m:ctrlPr>
                        </m:sSupPr>
                        <m:e>
                          <m:r>
                            <a:rPr lang="en-US" i="1">
                              <a:solidFill>
                                <a:srgbClr val="9900CC"/>
                              </a:solidFill>
                              <a:latin typeface="Cambria Math" panose="02040503050406030204" pitchFamily="18" charset="0"/>
                            </a:rPr>
                            <m:t>𝑤</m:t>
                          </m:r>
                        </m:e>
                        <m:sup>
                          <m:r>
                            <a:rPr lang="en-US" i="1">
                              <a:solidFill>
                                <a:srgbClr val="9900CC"/>
                              </a:solidFill>
                              <a:latin typeface="Cambria Math" panose="02040503050406030204" pitchFamily="18" charset="0"/>
                            </a:rPr>
                            <m:t>𝑇</m:t>
                          </m:r>
                        </m:sup>
                      </m:sSup>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r>
                        <a:rPr lang="en-US" i="1">
                          <a:solidFill>
                            <a:srgbClr val="C00000"/>
                          </a:solidFill>
                          <a:latin typeface="Cambria Math" panose="02040503050406030204" pitchFamily="18" charset="0"/>
                          <a:ea typeface="Cambria Math" panose="02040503050406030204" pitchFamily="18" charset="0"/>
                        </a:rPr>
                        <m:t>𝜖</m:t>
                      </m:r>
                      <m:r>
                        <a:rPr lang="en-US" b="0" i="1" smtClean="0">
                          <a:solidFill>
                            <a:srgbClr val="C00000"/>
                          </a:solidFill>
                          <a:latin typeface="Cambria Math" panose="02040503050406030204" pitchFamily="18" charset="0"/>
                          <a:ea typeface="Cambria Math" panose="02040503050406030204" pitchFamily="18" charset="0"/>
                        </a:rPr>
                        <m:t> </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𝑤</m:t>
                          </m:r>
                        </m:e>
                        <m:sup>
                          <m:r>
                            <a:rPr lang="en-US" i="1">
                              <a:solidFill>
                                <a:srgbClr val="C00000"/>
                              </a:solidFill>
                              <a:latin typeface="Cambria Math" panose="02040503050406030204" pitchFamily="18" charset="0"/>
                            </a:rPr>
                            <m:t>𝑇</m:t>
                          </m:r>
                        </m:sup>
                      </m:sSup>
                      <m:r>
                        <m:rPr>
                          <m:sty m:val="p"/>
                        </m:rPr>
                        <a:rPr lang="en-US" i="1" dirty="0">
                          <a:solidFill>
                            <a:srgbClr val="C00000"/>
                          </a:solidFill>
                          <a:latin typeface="Cambria Math" panose="02040503050406030204" pitchFamily="18" charset="0"/>
                        </a:rPr>
                        <m:t>sgn</m:t>
                      </m:r>
                      <m:r>
                        <a:rPr lang="en-US" i="1" dirty="0">
                          <a:solidFill>
                            <a:srgbClr val="C00000"/>
                          </a:solidFill>
                          <a:latin typeface="Cambria Math" panose="02040503050406030204" pitchFamily="18" charset="0"/>
                        </a:rPr>
                        <m:t>⁡(</m:t>
                      </m:r>
                      <m:r>
                        <a:rPr lang="en-US" i="1" dirty="0">
                          <a:solidFill>
                            <a:srgbClr val="C00000"/>
                          </a:solidFill>
                          <a:latin typeface="Cambria Math" panose="02040503050406030204" pitchFamily="18" charset="0"/>
                        </a:rPr>
                        <m:t>𝑤</m:t>
                      </m:r>
                      <m:r>
                        <a:rPr lang="en-US" i="1" dirty="0">
                          <a:solidFill>
                            <a:srgbClr val="C00000"/>
                          </a:solidFill>
                          <a:latin typeface="Cambria Math" panose="02040503050406030204" pitchFamily="18" charset="0"/>
                        </a:rPr>
                        <m:t>)</m:t>
                      </m:r>
                    </m:oMath>
                  </m:oMathPara>
                </a14:m>
                <a:endParaRPr lang="en-US" dirty="0">
                  <a:solidFill>
                    <a:srgbClr val="C00000"/>
                  </a:solidFill>
                </a:endParaRPr>
              </a:p>
              <a:p>
                <a:pPr marL="0" indent="0"/>
                <a:endParaRPr lang="en-US" sz="1400" dirty="0">
                  <a:solidFill>
                    <a:srgbClr val="C00000"/>
                  </a:solidFill>
                </a:endParaRPr>
              </a:p>
              <a:p>
                <a:pPr marL="457200" indent="-457200">
                  <a:buFont typeface="Arial" panose="020B0604020202020204" pitchFamily="34" charset="0"/>
                  <a:buChar char="•"/>
                </a:pPr>
                <a:r>
                  <a:rPr lang="en-US" dirty="0"/>
                  <a:t>If </a:t>
                </a:r>
                <a14:m>
                  <m:oMath xmlns:m="http://schemas.openxmlformats.org/officeDocument/2006/math">
                    <m:r>
                      <a:rPr lang="en-US" i="1" dirty="0" smtClean="0">
                        <a:solidFill>
                          <a:srgbClr val="9900CC"/>
                        </a:solidFill>
                        <a:latin typeface="Cambria Math" panose="02040503050406030204" pitchFamily="18" charset="0"/>
                      </a:rPr>
                      <m:t>𝑤</m:t>
                    </m:r>
                  </m:oMath>
                </a14:m>
                <a:r>
                  <a:rPr lang="en-US" dirty="0"/>
                  <a:t> is </a:t>
                </a:r>
                <a14:m>
                  <m:oMath xmlns:m="http://schemas.openxmlformats.org/officeDocument/2006/math">
                    <m:r>
                      <a:rPr lang="en-US" i="1" dirty="0" smtClean="0">
                        <a:solidFill>
                          <a:srgbClr val="9900CC"/>
                        </a:solidFill>
                        <a:latin typeface="Cambria Math" panose="02040503050406030204" pitchFamily="18" charset="0"/>
                      </a:rPr>
                      <m:t>𝑑</m:t>
                    </m:r>
                  </m:oMath>
                </a14:m>
                <a:r>
                  <a:rPr lang="en-US" dirty="0"/>
                  <a:t>-dimensional and avg. element magnitude is </a:t>
                </a:r>
                <a14:m>
                  <m:oMath xmlns:m="http://schemas.openxmlformats.org/officeDocument/2006/math">
                    <m:r>
                      <a:rPr lang="en-US" i="1" dirty="0" smtClean="0">
                        <a:solidFill>
                          <a:srgbClr val="9900CC"/>
                        </a:solidFill>
                        <a:latin typeface="Cambria Math" panose="02040503050406030204" pitchFamily="18" charset="0"/>
                      </a:rPr>
                      <m:t>𝑚</m:t>
                    </m:r>
                  </m:oMath>
                </a14:m>
                <a:r>
                  <a:rPr lang="en-US" dirty="0"/>
                  <a:t>, how will the activation increase? </a:t>
                </a:r>
              </a:p>
              <a:p>
                <a:pPr marL="857250" lvl="1" indent="-457200">
                  <a:buFont typeface="Arial" panose="020B0604020202020204" pitchFamily="34" charset="0"/>
                  <a:buChar char="•"/>
                </a:pPr>
                <a:r>
                  <a:rPr lang="en-US" sz="2400" dirty="0"/>
                  <a:t>By </a:t>
                </a:r>
                <a14:m>
                  <m:oMath xmlns:m="http://schemas.openxmlformats.org/officeDocument/2006/math">
                    <m:r>
                      <a:rPr lang="en-US" sz="2400" i="1" smtClean="0">
                        <a:solidFill>
                          <a:srgbClr val="9900CC"/>
                        </a:solidFill>
                        <a:latin typeface="Cambria Math" panose="02040503050406030204" pitchFamily="18" charset="0"/>
                        <a:ea typeface="Cambria Math" panose="02040503050406030204" pitchFamily="18" charset="0"/>
                      </a:rPr>
                      <m:t>𝜖</m:t>
                    </m:r>
                    <m:r>
                      <a:rPr lang="en-US" sz="2400" i="1" dirty="0" smtClean="0">
                        <a:solidFill>
                          <a:srgbClr val="9900CC"/>
                        </a:solidFill>
                        <a:latin typeface="Cambria Math" panose="02040503050406030204" pitchFamily="18" charset="0"/>
                      </a:rPr>
                      <m:t>𝑑𝑚</m:t>
                    </m:r>
                  </m:oMath>
                </a14:m>
                <a:r>
                  <a:rPr lang="en-US" sz="2400" dirty="0"/>
                  <a:t>, i.e., linearly as a function of </a:t>
                </a:r>
                <a14:m>
                  <m:oMath xmlns:m="http://schemas.openxmlformats.org/officeDocument/2006/math">
                    <m:r>
                      <a:rPr lang="en-US" sz="2400" i="1" dirty="0" smtClean="0">
                        <a:solidFill>
                          <a:srgbClr val="9900CC"/>
                        </a:solidFill>
                        <a:latin typeface="Cambria Math" panose="02040503050406030204" pitchFamily="18" charset="0"/>
                      </a:rPr>
                      <m:t>𝑑</m:t>
                    </m:r>
                  </m:oMath>
                </a14:m>
                <a:endParaRPr lang="en-US" sz="2400" dirty="0">
                  <a:solidFill>
                    <a:srgbClr val="9900CC"/>
                  </a:solidFill>
                </a:endParaRPr>
              </a:p>
              <a:p>
                <a:pPr marL="457200" indent="-457200">
                  <a:buFont typeface="Arial" panose="020B0604020202020204" pitchFamily="34" charset="0"/>
                  <a:buChar char="•"/>
                </a:pPr>
                <a:r>
                  <a:rPr lang="en-US" dirty="0"/>
                  <a:t>The higher the dimensionality, the easier it is to make many small changes to the input that cause a large change in the output</a:t>
                </a:r>
              </a:p>
              <a:p>
                <a:pPr marL="457200" indent="-4572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55B9BED3-A807-0644-A443-87AFE295F4B8}"/>
                  </a:ext>
                </a:extLst>
              </p:cNvPr>
              <p:cNvSpPr>
                <a:spLocks noGrp="1" noRot="1" noChangeAspect="1" noMove="1" noResize="1" noEditPoints="1" noAdjustHandles="1" noChangeArrowheads="1" noChangeShapeType="1" noTextEdit="1"/>
              </p:cNvSpPr>
              <p:nvPr>
                <p:ph idx="1"/>
              </p:nvPr>
            </p:nvSpPr>
            <p:spPr>
              <a:blipFill>
                <a:blip r:embed="rId5"/>
                <a:stretch>
                  <a:fillRect l="-1305" t="-1449" r="-179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7EBDB56-20B2-B940-9980-EDC96E2B56B7}"/>
              </a:ext>
            </a:extLst>
          </p:cNvPr>
          <p:cNvSpPr/>
          <p:nvPr/>
        </p:nvSpPr>
        <p:spPr>
          <a:xfrm>
            <a:off x="0" y="6172200"/>
            <a:ext cx="9144000" cy="646331"/>
          </a:xfrm>
          <a:prstGeom prst="rect">
            <a:avLst/>
          </a:prstGeom>
        </p:spPr>
        <p:txBody>
          <a:bodyPr wrap="square">
            <a:spAutoFit/>
          </a:bodyPr>
          <a:lstStyle/>
          <a:p>
            <a:pPr algn="ctr"/>
            <a:r>
              <a:rPr lang="en-US" sz="1800" b="0" dirty="0"/>
              <a:t>I. </a:t>
            </a:r>
            <a:r>
              <a:rPr lang="en-US" sz="1800" b="0" dirty="0" err="1"/>
              <a:t>Goodfellow</a:t>
            </a:r>
            <a:r>
              <a:rPr lang="en-US" sz="1800" b="0" dirty="0"/>
              <a:t>, J. </a:t>
            </a:r>
            <a:r>
              <a:rPr lang="en-US" sz="1800" b="0" dirty="0" err="1"/>
              <a:t>Schlens</a:t>
            </a:r>
            <a:r>
              <a:rPr lang="en-US" sz="1800" b="0" dirty="0"/>
              <a:t>, C. </a:t>
            </a:r>
            <a:r>
              <a:rPr lang="en-US" sz="1800" b="0" dirty="0" err="1"/>
              <a:t>Szegedy</a:t>
            </a:r>
            <a:r>
              <a:rPr lang="en-US" sz="1800" b="0" dirty="0"/>
              <a:t>, </a:t>
            </a:r>
            <a:r>
              <a:rPr lang="en-US" sz="1800" b="0" dirty="0">
                <a:hlinkClick r:id="rId6"/>
              </a:rPr>
              <a:t>Explaining and harnessing adversarial examples</a:t>
            </a:r>
            <a:r>
              <a:rPr lang="en-US" sz="1800" b="0" dirty="0"/>
              <a:t>, ICLR 2015</a:t>
            </a:r>
          </a:p>
        </p:txBody>
      </p:sp>
    </p:spTree>
    <p:custDataLst>
      <p:tags r:id="rId1"/>
    </p:custDataLst>
    <p:extLst>
      <p:ext uri="{BB962C8B-B14F-4D97-AF65-F5344CB8AC3E}">
        <p14:creationId xmlns:p14="http://schemas.microsoft.com/office/powerpoint/2010/main" val="2545137708"/>
      </p:ext>
    </p:extLst>
  </p:cSld>
  <p:clrMapOvr>
    <a:masterClrMapping/>
  </p:clrMapOvr>
  <mc:AlternateContent xmlns:mc="http://schemas.openxmlformats.org/markup-compatibility/2006" xmlns:p14="http://schemas.microsoft.com/office/powerpoint/2010/main">
    <mc:Choice Requires="p14">
      <p:transition spd="slow" p14:dur="2000" advTm="277455"/>
    </mc:Choice>
    <mc:Fallback xmlns="">
      <p:transition spd="slow" advTm="2774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595D-737D-9C48-B1FC-05609E0581CA}"/>
              </a:ext>
            </a:extLst>
          </p:cNvPr>
          <p:cNvSpPr>
            <a:spLocks noGrp="1"/>
          </p:cNvSpPr>
          <p:nvPr>
            <p:ph type="title"/>
          </p:nvPr>
        </p:nvSpPr>
        <p:spPr/>
        <p:txBody>
          <a:bodyPr/>
          <a:lstStyle/>
          <a:p>
            <a:r>
              <a:rPr lang="en-US" dirty="0"/>
              <a:t>Toy example</a:t>
            </a:r>
          </a:p>
        </p:txBody>
      </p:sp>
      <p:sp>
        <p:nvSpPr>
          <p:cNvPr id="4" name="Rectangle 3">
            <a:extLst>
              <a:ext uri="{FF2B5EF4-FFF2-40B4-BE49-F238E27FC236}">
                <a16:creationId xmlns:a16="http://schemas.microsoft.com/office/drawing/2014/main" id="{89AF4880-C2A1-C646-A9BC-3205A7293453}"/>
              </a:ext>
            </a:extLst>
          </p:cNvPr>
          <p:cNvSpPr/>
          <p:nvPr/>
        </p:nvSpPr>
        <p:spPr>
          <a:xfrm>
            <a:off x="1676400" y="6412468"/>
            <a:ext cx="6248400" cy="369332"/>
          </a:xfrm>
          <a:prstGeom prst="rect">
            <a:avLst/>
          </a:prstGeom>
        </p:spPr>
        <p:txBody>
          <a:bodyPr wrap="square">
            <a:spAutoFit/>
          </a:bodyPr>
          <a:lstStyle/>
          <a:p>
            <a:r>
              <a:rPr lang="en-US" sz="1800" b="0" dirty="0">
                <a:hlinkClick r:id="rId3"/>
              </a:rPr>
              <a:t>http://</a:t>
            </a:r>
            <a:r>
              <a:rPr lang="en-US" sz="1800" b="0" dirty="0" err="1">
                <a:hlinkClick r:id="rId3"/>
              </a:rPr>
              <a:t>karpathy.github.io</a:t>
            </a:r>
            <a:r>
              <a:rPr lang="en-US" sz="1800" b="0" dirty="0">
                <a:hlinkClick r:id="rId3"/>
              </a:rPr>
              <a:t>/2015/03/30/breaking-</a:t>
            </a:r>
            <a:r>
              <a:rPr lang="en-US" sz="1800" b="0" dirty="0" err="1">
                <a:hlinkClick r:id="rId3"/>
              </a:rPr>
              <a:t>convnets</a:t>
            </a:r>
            <a:r>
              <a:rPr lang="en-US" sz="1800" b="0" dirty="0">
                <a:hlinkClick r:id="rId3"/>
              </a:rPr>
              <a:t>/</a:t>
            </a:r>
            <a:endParaRPr lang="en-US" sz="1800" b="0" dirty="0"/>
          </a:p>
        </p:txBody>
      </p:sp>
      <p:graphicFrame>
        <p:nvGraphicFramePr>
          <p:cNvPr id="5" name="Table 4">
            <a:extLst>
              <a:ext uri="{FF2B5EF4-FFF2-40B4-BE49-F238E27FC236}">
                <a16:creationId xmlns:a16="http://schemas.microsoft.com/office/drawing/2014/main" id="{93CC2EA8-08A2-BA4D-B3E5-E05359E35FE6}"/>
              </a:ext>
            </a:extLst>
          </p:cNvPr>
          <p:cNvGraphicFramePr>
            <a:graphicFrameLocks noGrp="1"/>
          </p:cNvGraphicFramePr>
          <p:nvPr>
            <p:extLst>
              <p:ext uri="{D42A27DB-BD31-4B8C-83A1-F6EECF244321}">
                <p14:modId xmlns:p14="http://schemas.microsoft.com/office/powerpoint/2010/main" val="723180531"/>
              </p:ext>
            </p:extLst>
          </p:nvPr>
        </p:nvGraphicFramePr>
        <p:xfrm>
          <a:off x="1828800" y="1397000"/>
          <a:ext cx="6096000" cy="1041400"/>
        </p:xfrm>
        <a:graphic>
          <a:graphicData uri="http://schemas.openxmlformats.org/drawingml/2006/table">
            <a:tbl>
              <a:tblPr firstRow="1" bandRow="1">
                <a:tableStyleId>{16D9F66E-5EB9-4882-86FB-DCBF35E3C3E4}</a:tableStyleId>
              </a:tblPr>
              <a:tblGrid>
                <a:gridCol w="609600">
                  <a:extLst>
                    <a:ext uri="{9D8B030D-6E8A-4147-A177-3AD203B41FA5}">
                      <a16:colId xmlns:a16="http://schemas.microsoft.com/office/drawing/2014/main" val="2286288822"/>
                    </a:ext>
                  </a:extLst>
                </a:gridCol>
                <a:gridCol w="609600">
                  <a:extLst>
                    <a:ext uri="{9D8B030D-6E8A-4147-A177-3AD203B41FA5}">
                      <a16:colId xmlns:a16="http://schemas.microsoft.com/office/drawing/2014/main" val="2327107066"/>
                    </a:ext>
                  </a:extLst>
                </a:gridCol>
                <a:gridCol w="609600">
                  <a:extLst>
                    <a:ext uri="{9D8B030D-6E8A-4147-A177-3AD203B41FA5}">
                      <a16:colId xmlns:a16="http://schemas.microsoft.com/office/drawing/2014/main" val="792036419"/>
                    </a:ext>
                  </a:extLst>
                </a:gridCol>
                <a:gridCol w="609600">
                  <a:extLst>
                    <a:ext uri="{9D8B030D-6E8A-4147-A177-3AD203B41FA5}">
                      <a16:colId xmlns:a16="http://schemas.microsoft.com/office/drawing/2014/main" val="970776747"/>
                    </a:ext>
                  </a:extLst>
                </a:gridCol>
                <a:gridCol w="609600">
                  <a:extLst>
                    <a:ext uri="{9D8B030D-6E8A-4147-A177-3AD203B41FA5}">
                      <a16:colId xmlns:a16="http://schemas.microsoft.com/office/drawing/2014/main" val="401919327"/>
                    </a:ext>
                  </a:extLst>
                </a:gridCol>
                <a:gridCol w="609600">
                  <a:extLst>
                    <a:ext uri="{9D8B030D-6E8A-4147-A177-3AD203B41FA5}">
                      <a16:colId xmlns:a16="http://schemas.microsoft.com/office/drawing/2014/main" val="724851459"/>
                    </a:ext>
                  </a:extLst>
                </a:gridCol>
                <a:gridCol w="609600">
                  <a:extLst>
                    <a:ext uri="{9D8B030D-6E8A-4147-A177-3AD203B41FA5}">
                      <a16:colId xmlns:a16="http://schemas.microsoft.com/office/drawing/2014/main" val="3123097790"/>
                    </a:ext>
                  </a:extLst>
                </a:gridCol>
                <a:gridCol w="609600">
                  <a:extLst>
                    <a:ext uri="{9D8B030D-6E8A-4147-A177-3AD203B41FA5}">
                      <a16:colId xmlns:a16="http://schemas.microsoft.com/office/drawing/2014/main" val="846464860"/>
                    </a:ext>
                  </a:extLst>
                </a:gridCol>
                <a:gridCol w="609600">
                  <a:extLst>
                    <a:ext uri="{9D8B030D-6E8A-4147-A177-3AD203B41FA5}">
                      <a16:colId xmlns:a16="http://schemas.microsoft.com/office/drawing/2014/main" val="3551794862"/>
                    </a:ext>
                  </a:extLst>
                </a:gridCol>
                <a:gridCol w="609600">
                  <a:extLst>
                    <a:ext uri="{9D8B030D-6E8A-4147-A177-3AD203B41FA5}">
                      <a16:colId xmlns:a16="http://schemas.microsoft.com/office/drawing/2014/main" val="2846562570"/>
                    </a:ext>
                  </a:extLst>
                </a:gridCol>
              </a:tblGrid>
              <a:tr h="520700">
                <a:tc>
                  <a:txBody>
                    <a:bodyPr/>
                    <a:lstStyle/>
                    <a:p>
                      <a:pPr algn="r"/>
                      <a:r>
                        <a:rPr lang="en-US" b="0" dirty="0"/>
                        <a:t>2</a:t>
                      </a:r>
                    </a:p>
                  </a:txBody>
                  <a:tcPr anchor="ctr"/>
                </a:tc>
                <a:tc>
                  <a:txBody>
                    <a:bodyPr/>
                    <a:lstStyle/>
                    <a:p>
                      <a:pPr algn="r"/>
                      <a:r>
                        <a:rPr lang="en-US" b="0" dirty="0"/>
                        <a:t>-1</a:t>
                      </a:r>
                    </a:p>
                  </a:txBody>
                  <a:tcPr anchor="ctr"/>
                </a:tc>
                <a:tc>
                  <a:txBody>
                    <a:bodyPr/>
                    <a:lstStyle/>
                    <a:p>
                      <a:pPr algn="r"/>
                      <a:r>
                        <a:rPr lang="en-US" b="0" dirty="0"/>
                        <a:t>3</a:t>
                      </a:r>
                    </a:p>
                  </a:txBody>
                  <a:tcPr anchor="ctr"/>
                </a:tc>
                <a:tc>
                  <a:txBody>
                    <a:bodyPr/>
                    <a:lstStyle/>
                    <a:p>
                      <a:pPr algn="r"/>
                      <a:r>
                        <a:rPr lang="en-US" b="0" dirty="0"/>
                        <a:t>-2</a:t>
                      </a:r>
                    </a:p>
                  </a:txBody>
                  <a:tcPr anchor="ctr"/>
                </a:tc>
                <a:tc>
                  <a:txBody>
                    <a:bodyPr/>
                    <a:lstStyle/>
                    <a:p>
                      <a:pPr algn="r"/>
                      <a:r>
                        <a:rPr lang="en-US" b="0" dirty="0"/>
                        <a:t>2</a:t>
                      </a:r>
                    </a:p>
                  </a:txBody>
                  <a:tcPr anchor="ctr"/>
                </a:tc>
                <a:tc>
                  <a:txBody>
                    <a:bodyPr/>
                    <a:lstStyle/>
                    <a:p>
                      <a:pPr algn="r"/>
                      <a:r>
                        <a:rPr lang="en-US" b="0" dirty="0"/>
                        <a:t>2</a:t>
                      </a:r>
                    </a:p>
                  </a:txBody>
                  <a:tcPr anchor="ctr"/>
                </a:tc>
                <a:tc>
                  <a:txBody>
                    <a:bodyPr/>
                    <a:lstStyle/>
                    <a:p>
                      <a:pPr algn="r"/>
                      <a:r>
                        <a:rPr lang="en-US" b="0" dirty="0"/>
                        <a:t>1</a:t>
                      </a:r>
                    </a:p>
                  </a:txBody>
                  <a:tcPr anchor="ctr"/>
                </a:tc>
                <a:tc>
                  <a:txBody>
                    <a:bodyPr/>
                    <a:lstStyle/>
                    <a:p>
                      <a:pPr algn="r"/>
                      <a:r>
                        <a:rPr lang="en-US" b="0" dirty="0"/>
                        <a:t>-4</a:t>
                      </a:r>
                    </a:p>
                  </a:txBody>
                  <a:tcPr anchor="ctr"/>
                </a:tc>
                <a:tc>
                  <a:txBody>
                    <a:bodyPr/>
                    <a:lstStyle/>
                    <a:p>
                      <a:pPr algn="r"/>
                      <a:r>
                        <a:rPr lang="en-US" b="0" dirty="0"/>
                        <a:t>5</a:t>
                      </a:r>
                    </a:p>
                  </a:txBody>
                  <a:tcPr anchor="ctr"/>
                </a:tc>
                <a:tc>
                  <a:txBody>
                    <a:bodyPr/>
                    <a:lstStyle/>
                    <a:p>
                      <a:pPr algn="r"/>
                      <a:r>
                        <a:rPr lang="en-US" b="0" dirty="0"/>
                        <a:t>1</a:t>
                      </a:r>
                    </a:p>
                  </a:txBody>
                  <a:tcPr anchor="ctr"/>
                </a:tc>
                <a:extLst>
                  <a:ext uri="{0D108BD9-81ED-4DB2-BD59-A6C34878D82A}">
                    <a16:rowId xmlns:a16="http://schemas.microsoft.com/office/drawing/2014/main" val="3288335877"/>
                  </a:ext>
                </a:extLst>
              </a:tr>
              <a:tr h="520700">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extLst>
                  <a:ext uri="{0D108BD9-81ED-4DB2-BD59-A6C34878D82A}">
                    <a16:rowId xmlns:a16="http://schemas.microsoft.com/office/drawing/2014/main" val="2179509591"/>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B60D60-1635-9B45-98E5-FA1B523ED8E0}"/>
                  </a:ext>
                </a:extLst>
              </p:cNvPr>
              <p:cNvSpPr txBox="1"/>
              <p:nvPr/>
            </p:nvSpPr>
            <p:spPr>
              <a:xfrm>
                <a:off x="1295400" y="1367135"/>
                <a:ext cx="44242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rPr>
                        <m:t>𝑥</m:t>
                      </m:r>
                    </m:oMath>
                  </m:oMathPara>
                </a14:m>
                <a:endParaRPr lang="en-US" b="0" dirty="0">
                  <a:solidFill>
                    <a:srgbClr val="9900CC"/>
                  </a:solidFill>
                </a:endParaRPr>
              </a:p>
            </p:txBody>
          </p:sp>
        </mc:Choice>
        <mc:Fallback xmlns="">
          <p:sp>
            <p:nvSpPr>
              <p:cNvPr id="7" name="TextBox 6">
                <a:extLst>
                  <a:ext uri="{FF2B5EF4-FFF2-40B4-BE49-F238E27FC236}">
                    <a16:creationId xmlns:a16="http://schemas.microsoft.com/office/drawing/2014/main" id="{39B60D60-1635-9B45-98E5-FA1B523ED8E0}"/>
                  </a:ext>
                </a:extLst>
              </p:cNvPr>
              <p:cNvSpPr txBox="1">
                <a:spLocks noRot="1" noChangeAspect="1" noMove="1" noResize="1" noEditPoints="1" noAdjustHandles="1" noChangeArrowheads="1" noChangeShapeType="1" noTextEdit="1"/>
              </p:cNvSpPr>
              <p:nvPr/>
            </p:nvSpPr>
            <p:spPr>
              <a:xfrm>
                <a:off x="1295400" y="1367135"/>
                <a:ext cx="44242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D9F6027-1645-6948-96E2-3E87772197EA}"/>
                  </a:ext>
                </a:extLst>
              </p:cNvPr>
              <p:cNvSpPr txBox="1"/>
              <p:nvPr/>
            </p:nvSpPr>
            <p:spPr>
              <a:xfrm>
                <a:off x="1295400" y="1900535"/>
                <a:ext cx="50629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9900CC"/>
                          </a:solidFill>
                          <a:latin typeface="Cambria Math" panose="02040503050406030204" pitchFamily="18" charset="0"/>
                        </a:rPr>
                        <m:t>𝑤</m:t>
                      </m:r>
                    </m:oMath>
                  </m:oMathPara>
                </a14:m>
                <a:endParaRPr lang="en-US" b="0" dirty="0">
                  <a:solidFill>
                    <a:srgbClr val="9900CC"/>
                  </a:solidFill>
                </a:endParaRPr>
              </a:p>
            </p:txBody>
          </p:sp>
        </mc:Choice>
        <mc:Fallback xmlns="">
          <p:sp>
            <p:nvSpPr>
              <p:cNvPr id="8" name="TextBox 7">
                <a:extLst>
                  <a:ext uri="{FF2B5EF4-FFF2-40B4-BE49-F238E27FC236}">
                    <a16:creationId xmlns:a16="http://schemas.microsoft.com/office/drawing/2014/main" id="{1D9F6027-1645-6948-96E2-3E87772197EA}"/>
                  </a:ext>
                </a:extLst>
              </p:cNvPr>
              <p:cNvSpPr txBox="1">
                <a:spLocks noRot="1" noChangeAspect="1" noMove="1" noResize="1" noEditPoints="1" noAdjustHandles="1" noChangeArrowheads="1" noChangeShapeType="1" noTextEdit="1"/>
              </p:cNvSpPr>
              <p:nvPr/>
            </p:nvSpPr>
            <p:spPr>
              <a:xfrm>
                <a:off x="1295400" y="1900535"/>
                <a:ext cx="506292"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7D8F313-4103-534C-9424-D514CAECF5C7}"/>
                  </a:ext>
                </a:extLst>
              </p:cNvPr>
              <p:cNvSpPr/>
              <p:nvPr/>
            </p:nvSpPr>
            <p:spPr>
              <a:xfrm>
                <a:off x="1066800" y="3447779"/>
                <a:ext cx="7268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9900CC"/>
                              </a:solidFill>
                              <a:latin typeface="Cambria Math" panose="02040503050406030204" pitchFamily="18" charset="0"/>
                            </a:rPr>
                          </m:ctrlPr>
                        </m:sSupPr>
                        <m:e>
                          <m:r>
                            <a:rPr lang="en-US" i="1">
                              <a:solidFill>
                                <a:srgbClr val="9900CC"/>
                              </a:solidFill>
                              <a:latin typeface="Cambria Math" panose="02040503050406030204" pitchFamily="18" charset="0"/>
                            </a:rPr>
                            <m:t>𝑤</m:t>
                          </m:r>
                        </m:e>
                        <m:sup>
                          <m:r>
                            <a:rPr lang="en-US" i="1">
                              <a:solidFill>
                                <a:srgbClr val="9900CC"/>
                              </a:solidFill>
                              <a:latin typeface="Cambria Math" panose="02040503050406030204" pitchFamily="18" charset="0"/>
                            </a:rPr>
                            <m:t>𝑇</m:t>
                          </m:r>
                        </m:sup>
                      </m:sSup>
                      <m:r>
                        <a:rPr lang="en-US" b="0" i="1">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=−2+1+3+2+2−2+1−4−5+1=−3</m:t>
                      </m:r>
                    </m:oMath>
                  </m:oMathPara>
                </a14:m>
                <a:endParaRPr lang="en-US" dirty="0"/>
              </a:p>
            </p:txBody>
          </p:sp>
        </mc:Choice>
        <mc:Fallback xmlns="">
          <p:sp>
            <p:nvSpPr>
              <p:cNvPr id="10" name="Rectangle 9">
                <a:extLst>
                  <a:ext uri="{FF2B5EF4-FFF2-40B4-BE49-F238E27FC236}">
                    <a16:creationId xmlns:a16="http://schemas.microsoft.com/office/drawing/2014/main" id="{87D8F313-4103-534C-9424-D514CAECF5C7}"/>
                  </a:ext>
                </a:extLst>
              </p:cNvPr>
              <p:cNvSpPr>
                <a:spLocks noRot="1" noChangeAspect="1" noMove="1" noResize="1" noEditPoints="1" noAdjustHandles="1" noChangeArrowheads="1" noChangeShapeType="1" noTextEdit="1"/>
              </p:cNvSpPr>
              <p:nvPr/>
            </p:nvSpPr>
            <p:spPr>
              <a:xfrm>
                <a:off x="1066800" y="3447779"/>
                <a:ext cx="7268721"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98D2203-CF6E-6642-A17E-9BBA06129888}"/>
                  </a:ext>
                </a:extLst>
              </p:cNvPr>
              <p:cNvSpPr/>
              <p:nvPr/>
            </p:nvSpPr>
            <p:spPr>
              <a:xfrm>
                <a:off x="2514600" y="3927706"/>
                <a:ext cx="4193136"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9900CC"/>
                              </a:solidFill>
                              <a:latin typeface="Cambria Math" panose="02040503050406030204" pitchFamily="18" charset="0"/>
                            </a:rPr>
                          </m:ctrlPr>
                        </m:sSupPr>
                        <m:e>
                          <m:r>
                            <a:rPr lang="en-US" b="0" i="1" smtClean="0">
                              <a:solidFill>
                                <a:srgbClr val="9900CC"/>
                              </a:solidFill>
                              <a:latin typeface="Cambria Math" panose="02040503050406030204" pitchFamily="18" charset="0"/>
                              <a:ea typeface="Cambria Math" panose="02040503050406030204" pitchFamily="18" charset="0"/>
                            </a:rPr>
                            <m:t>𝜎</m:t>
                          </m:r>
                          <m:r>
                            <a:rPr lang="en-US" b="1"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rPr>
                            <m:t>𝑤</m:t>
                          </m:r>
                        </m:e>
                        <m:sup>
                          <m:r>
                            <a:rPr lang="en-US" i="1">
                              <a:solidFill>
                                <a:srgbClr val="9900CC"/>
                              </a:solidFill>
                              <a:latin typeface="Cambria Math" panose="02040503050406030204" pitchFamily="18" charset="0"/>
                            </a:rPr>
                            <m:t>𝑇</m:t>
                          </m:r>
                        </m:sup>
                      </m:sSup>
                      <m:r>
                        <a:rPr lang="en-US" b="0" i="1">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f>
                        <m:fPr>
                          <m:ctrlPr>
                            <a:rPr lang="en-US" b="0" i="1" smtClean="0">
                              <a:solidFill>
                                <a:srgbClr val="9900CC"/>
                              </a:solidFill>
                              <a:latin typeface="Cambria Math" panose="02040503050406030204" pitchFamily="18" charset="0"/>
                            </a:rPr>
                          </m:ctrlPr>
                        </m:fPr>
                        <m:num>
                          <m:r>
                            <a:rPr lang="en-US" b="0" i="1" smtClean="0">
                              <a:solidFill>
                                <a:srgbClr val="9900CC"/>
                              </a:solidFill>
                              <a:latin typeface="Cambria Math" panose="02040503050406030204" pitchFamily="18" charset="0"/>
                            </a:rPr>
                            <m:t>1</m:t>
                          </m:r>
                        </m:num>
                        <m:den>
                          <m:r>
                            <a:rPr lang="en-US" b="0" i="1" smtClean="0">
                              <a:solidFill>
                                <a:srgbClr val="9900CC"/>
                              </a:solidFill>
                              <a:latin typeface="Cambria Math" panose="02040503050406030204" pitchFamily="18" charset="0"/>
                            </a:rPr>
                            <m:t>1+</m:t>
                          </m:r>
                          <m:sSup>
                            <m:sSupPr>
                              <m:ctrlPr>
                                <a:rPr lang="en-US" b="0" i="1" smtClean="0">
                                  <a:solidFill>
                                    <a:srgbClr val="9900CC"/>
                                  </a:solidFill>
                                  <a:latin typeface="Cambria Math" panose="02040503050406030204" pitchFamily="18" charset="0"/>
                                </a:rPr>
                              </m:ctrlPr>
                            </m:sSupPr>
                            <m:e>
                              <m:r>
                                <a:rPr lang="en-US" b="0" i="1" smtClean="0">
                                  <a:solidFill>
                                    <a:srgbClr val="9900CC"/>
                                  </a:solidFill>
                                  <a:latin typeface="Cambria Math" panose="02040503050406030204" pitchFamily="18" charset="0"/>
                                </a:rPr>
                                <m:t>𝑒</m:t>
                              </m:r>
                            </m:e>
                            <m:sup>
                              <m:r>
                                <a:rPr lang="en-US" b="0" i="1" smtClean="0">
                                  <a:solidFill>
                                    <a:srgbClr val="9900CC"/>
                                  </a:solidFill>
                                  <a:latin typeface="Cambria Math" panose="02040503050406030204" pitchFamily="18" charset="0"/>
                                </a:rPr>
                                <m:t>−</m:t>
                              </m:r>
                              <m:d>
                                <m:dPr>
                                  <m:ctrlPr>
                                    <a:rPr lang="en-US" b="0" i="1" smtClean="0">
                                      <a:solidFill>
                                        <a:srgbClr val="9900CC"/>
                                      </a:solidFill>
                                      <a:latin typeface="Cambria Math" panose="02040503050406030204" pitchFamily="18" charset="0"/>
                                    </a:rPr>
                                  </m:ctrlPr>
                                </m:dPr>
                                <m:e>
                                  <m:r>
                                    <a:rPr lang="en-US" b="0" i="1" smtClean="0">
                                      <a:solidFill>
                                        <a:srgbClr val="9900CC"/>
                                      </a:solidFill>
                                      <a:latin typeface="Cambria Math" panose="02040503050406030204" pitchFamily="18" charset="0"/>
                                    </a:rPr>
                                    <m:t>−3</m:t>
                                  </m:r>
                                </m:e>
                              </m:d>
                            </m:sup>
                          </m:sSup>
                        </m:den>
                      </m:f>
                      <m:r>
                        <a:rPr lang="en-US" b="0" i="1" smtClean="0">
                          <a:solidFill>
                            <a:srgbClr val="9900CC"/>
                          </a:solidFill>
                          <a:latin typeface="Cambria Math" panose="02040503050406030204" pitchFamily="18" charset="0"/>
                        </a:rPr>
                        <m:t>=</m:t>
                      </m:r>
                      <m:r>
                        <a:rPr lang="en-US" b="0" i="1" smtClean="0">
                          <a:solidFill>
                            <a:srgbClr val="C00000"/>
                          </a:solidFill>
                          <a:latin typeface="Cambria Math" panose="02040503050406030204" pitchFamily="18" charset="0"/>
                        </a:rPr>
                        <m:t>0.047</m:t>
                      </m:r>
                    </m:oMath>
                  </m:oMathPara>
                </a14:m>
                <a:endParaRPr lang="en-US" dirty="0"/>
              </a:p>
            </p:txBody>
          </p:sp>
        </mc:Choice>
        <mc:Fallback xmlns="">
          <p:sp>
            <p:nvSpPr>
              <p:cNvPr id="12" name="Rectangle 11">
                <a:extLst>
                  <a:ext uri="{FF2B5EF4-FFF2-40B4-BE49-F238E27FC236}">
                    <a16:creationId xmlns:a16="http://schemas.microsoft.com/office/drawing/2014/main" id="{298D2203-CF6E-6642-A17E-9BBA06129888}"/>
                  </a:ext>
                </a:extLst>
              </p:cNvPr>
              <p:cNvSpPr>
                <a:spLocks noRot="1" noChangeAspect="1" noMove="1" noResize="1" noEditPoints="1" noAdjustHandles="1" noChangeArrowheads="1" noChangeShapeType="1" noTextEdit="1"/>
              </p:cNvSpPr>
              <p:nvPr/>
            </p:nvSpPr>
            <p:spPr>
              <a:xfrm>
                <a:off x="2514600" y="3927706"/>
                <a:ext cx="4193136" cy="808235"/>
              </a:xfrm>
              <a:prstGeom prst="rect">
                <a:avLst/>
              </a:prstGeom>
              <a:blipFill>
                <a:blip r:embed="rId9"/>
                <a:stretch>
                  <a:fillRect b="-461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501517809"/>
      </p:ext>
    </p:extLst>
  </p:cSld>
  <p:clrMapOvr>
    <a:masterClrMapping/>
  </p:clrMapOvr>
  <mc:AlternateContent xmlns:mc="http://schemas.openxmlformats.org/markup-compatibility/2006" xmlns:p14="http://schemas.microsoft.com/office/powerpoint/2010/main">
    <mc:Choice Requires="p14">
      <p:transition spd="slow" p14:dur="2000" advTm="57790"/>
    </mc:Choice>
    <mc:Fallback xmlns="">
      <p:transition spd="slow" advTm="57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595D-737D-9C48-B1FC-05609E0581CA}"/>
              </a:ext>
            </a:extLst>
          </p:cNvPr>
          <p:cNvSpPr>
            <a:spLocks noGrp="1"/>
          </p:cNvSpPr>
          <p:nvPr>
            <p:ph type="title"/>
          </p:nvPr>
        </p:nvSpPr>
        <p:spPr/>
        <p:txBody>
          <a:bodyPr/>
          <a:lstStyle/>
          <a:p>
            <a:r>
              <a:rPr lang="en-US" dirty="0"/>
              <a:t>Toy example</a:t>
            </a:r>
          </a:p>
        </p:txBody>
      </p:sp>
      <p:sp>
        <p:nvSpPr>
          <p:cNvPr id="4" name="Rectangle 3">
            <a:extLst>
              <a:ext uri="{FF2B5EF4-FFF2-40B4-BE49-F238E27FC236}">
                <a16:creationId xmlns:a16="http://schemas.microsoft.com/office/drawing/2014/main" id="{89AF4880-C2A1-C646-A9BC-3205A7293453}"/>
              </a:ext>
            </a:extLst>
          </p:cNvPr>
          <p:cNvSpPr/>
          <p:nvPr/>
        </p:nvSpPr>
        <p:spPr>
          <a:xfrm>
            <a:off x="1676400" y="6412468"/>
            <a:ext cx="6248400" cy="369332"/>
          </a:xfrm>
          <a:prstGeom prst="rect">
            <a:avLst/>
          </a:prstGeom>
        </p:spPr>
        <p:txBody>
          <a:bodyPr wrap="square">
            <a:spAutoFit/>
          </a:bodyPr>
          <a:lstStyle/>
          <a:p>
            <a:r>
              <a:rPr lang="en-US" sz="1800" b="0" dirty="0">
                <a:hlinkClick r:id="rId3"/>
              </a:rPr>
              <a:t>http://</a:t>
            </a:r>
            <a:r>
              <a:rPr lang="en-US" sz="1800" b="0" dirty="0" err="1">
                <a:hlinkClick r:id="rId3"/>
              </a:rPr>
              <a:t>karpathy.github.io</a:t>
            </a:r>
            <a:r>
              <a:rPr lang="en-US" sz="1800" b="0" dirty="0">
                <a:hlinkClick r:id="rId3"/>
              </a:rPr>
              <a:t>/2015/03/30/breaking-</a:t>
            </a:r>
            <a:r>
              <a:rPr lang="en-US" sz="1800" b="0" dirty="0" err="1">
                <a:hlinkClick r:id="rId3"/>
              </a:rPr>
              <a:t>convnets</a:t>
            </a:r>
            <a:r>
              <a:rPr lang="en-US" sz="1800" b="0" dirty="0">
                <a:hlinkClick r:id="rId3"/>
              </a:rPr>
              <a:t>/</a:t>
            </a:r>
            <a:endParaRPr lang="en-US" sz="1800" b="0" dirty="0"/>
          </a:p>
        </p:txBody>
      </p:sp>
      <p:graphicFrame>
        <p:nvGraphicFramePr>
          <p:cNvPr id="5" name="Table 4">
            <a:extLst>
              <a:ext uri="{FF2B5EF4-FFF2-40B4-BE49-F238E27FC236}">
                <a16:creationId xmlns:a16="http://schemas.microsoft.com/office/drawing/2014/main" id="{93CC2EA8-08A2-BA4D-B3E5-E05359E35FE6}"/>
              </a:ext>
            </a:extLst>
          </p:cNvPr>
          <p:cNvGraphicFramePr>
            <a:graphicFrameLocks noGrp="1"/>
          </p:cNvGraphicFramePr>
          <p:nvPr/>
        </p:nvGraphicFramePr>
        <p:xfrm>
          <a:off x="1828800" y="1397000"/>
          <a:ext cx="6096000" cy="1562100"/>
        </p:xfrm>
        <a:graphic>
          <a:graphicData uri="http://schemas.openxmlformats.org/drawingml/2006/table">
            <a:tbl>
              <a:tblPr firstRow="1" bandRow="1">
                <a:tableStyleId>{16D9F66E-5EB9-4882-86FB-DCBF35E3C3E4}</a:tableStyleId>
              </a:tblPr>
              <a:tblGrid>
                <a:gridCol w="609600">
                  <a:extLst>
                    <a:ext uri="{9D8B030D-6E8A-4147-A177-3AD203B41FA5}">
                      <a16:colId xmlns:a16="http://schemas.microsoft.com/office/drawing/2014/main" val="2286288822"/>
                    </a:ext>
                  </a:extLst>
                </a:gridCol>
                <a:gridCol w="609600">
                  <a:extLst>
                    <a:ext uri="{9D8B030D-6E8A-4147-A177-3AD203B41FA5}">
                      <a16:colId xmlns:a16="http://schemas.microsoft.com/office/drawing/2014/main" val="2327107066"/>
                    </a:ext>
                  </a:extLst>
                </a:gridCol>
                <a:gridCol w="609600">
                  <a:extLst>
                    <a:ext uri="{9D8B030D-6E8A-4147-A177-3AD203B41FA5}">
                      <a16:colId xmlns:a16="http://schemas.microsoft.com/office/drawing/2014/main" val="792036419"/>
                    </a:ext>
                  </a:extLst>
                </a:gridCol>
                <a:gridCol w="609600">
                  <a:extLst>
                    <a:ext uri="{9D8B030D-6E8A-4147-A177-3AD203B41FA5}">
                      <a16:colId xmlns:a16="http://schemas.microsoft.com/office/drawing/2014/main" val="970776747"/>
                    </a:ext>
                  </a:extLst>
                </a:gridCol>
                <a:gridCol w="609600">
                  <a:extLst>
                    <a:ext uri="{9D8B030D-6E8A-4147-A177-3AD203B41FA5}">
                      <a16:colId xmlns:a16="http://schemas.microsoft.com/office/drawing/2014/main" val="401919327"/>
                    </a:ext>
                  </a:extLst>
                </a:gridCol>
                <a:gridCol w="609600">
                  <a:extLst>
                    <a:ext uri="{9D8B030D-6E8A-4147-A177-3AD203B41FA5}">
                      <a16:colId xmlns:a16="http://schemas.microsoft.com/office/drawing/2014/main" val="724851459"/>
                    </a:ext>
                  </a:extLst>
                </a:gridCol>
                <a:gridCol w="609600">
                  <a:extLst>
                    <a:ext uri="{9D8B030D-6E8A-4147-A177-3AD203B41FA5}">
                      <a16:colId xmlns:a16="http://schemas.microsoft.com/office/drawing/2014/main" val="3123097790"/>
                    </a:ext>
                  </a:extLst>
                </a:gridCol>
                <a:gridCol w="609600">
                  <a:extLst>
                    <a:ext uri="{9D8B030D-6E8A-4147-A177-3AD203B41FA5}">
                      <a16:colId xmlns:a16="http://schemas.microsoft.com/office/drawing/2014/main" val="846464860"/>
                    </a:ext>
                  </a:extLst>
                </a:gridCol>
                <a:gridCol w="609600">
                  <a:extLst>
                    <a:ext uri="{9D8B030D-6E8A-4147-A177-3AD203B41FA5}">
                      <a16:colId xmlns:a16="http://schemas.microsoft.com/office/drawing/2014/main" val="3551794862"/>
                    </a:ext>
                  </a:extLst>
                </a:gridCol>
                <a:gridCol w="609600">
                  <a:extLst>
                    <a:ext uri="{9D8B030D-6E8A-4147-A177-3AD203B41FA5}">
                      <a16:colId xmlns:a16="http://schemas.microsoft.com/office/drawing/2014/main" val="2846562570"/>
                    </a:ext>
                  </a:extLst>
                </a:gridCol>
              </a:tblGrid>
              <a:tr h="520700">
                <a:tc>
                  <a:txBody>
                    <a:bodyPr/>
                    <a:lstStyle/>
                    <a:p>
                      <a:pPr algn="r"/>
                      <a:r>
                        <a:rPr lang="en-US" b="0" dirty="0"/>
                        <a:t>2</a:t>
                      </a:r>
                    </a:p>
                  </a:txBody>
                  <a:tcPr anchor="ctr"/>
                </a:tc>
                <a:tc>
                  <a:txBody>
                    <a:bodyPr/>
                    <a:lstStyle/>
                    <a:p>
                      <a:pPr algn="r"/>
                      <a:r>
                        <a:rPr lang="en-US" b="0" dirty="0"/>
                        <a:t>-1</a:t>
                      </a:r>
                    </a:p>
                  </a:txBody>
                  <a:tcPr anchor="ctr"/>
                </a:tc>
                <a:tc>
                  <a:txBody>
                    <a:bodyPr/>
                    <a:lstStyle/>
                    <a:p>
                      <a:pPr algn="r"/>
                      <a:r>
                        <a:rPr lang="en-US" b="0" dirty="0"/>
                        <a:t>3</a:t>
                      </a:r>
                    </a:p>
                  </a:txBody>
                  <a:tcPr anchor="ctr"/>
                </a:tc>
                <a:tc>
                  <a:txBody>
                    <a:bodyPr/>
                    <a:lstStyle/>
                    <a:p>
                      <a:pPr algn="r"/>
                      <a:r>
                        <a:rPr lang="en-US" b="0" dirty="0"/>
                        <a:t>-2</a:t>
                      </a:r>
                    </a:p>
                  </a:txBody>
                  <a:tcPr anchor="ctr"/>
                </a:tc>
                <a:tc>
                  <a:txBody>
                    <a:bodyPr/>
                    <a:lstStyle/>
                    <a:p>
                      <a:pPr algn="r"/>
                      <a:r>
                        <a:rPr lang="en-US" b="0" dirty="0"/>
                        <a:t>2</a:t>
                      </a:r>
                    </a:p>
                  </a:txBody>
                  <a:tcPr anchor="ctr"/>
                </a:tc>
                <a:tc>
                  <a:txBody>
                    <a:bodyPr/>
                    <a:lstStyle/>
                    <a:p>
                      <a:pPr algn="r"/>
                      <a:r>
                        <a:rPr lang="en-US" b="0" dirty="0"/>
                        <a:t>2</a:t>
                      </a:r>
                    </a:p>
                  </a:txBody>
                  <a:tcPr anchor="ctr"/>
                </a:tc>
                <a:tc>
                  <a:txBody>
                    <a:bodyPr/>
                    <a:lstStyle/>
                    <a:p>
                      <a:pPr algn="r"/>
                      <a:r>
                        <a:rPr lang="en-US" b="0" dirty="0"/>
                        <a:t>1</a:t>
                      </a:r>
                    </a:p>
                  </a:txBody>
                  <a:tcPr anchor="ctr"/>
                </a:tc>
                <a:tc>
                  <a:txBody>
                    <a:bodyPr/>
                    <a:lstStyle/>
                    <a:p>
                      <a:pPr algn="r"/>
                      <a:r>
                        <a:rPr lang="en-US" b="0" dirty="0"/>
                        <a:t>-4</a:t>
                      </a:r>
                    </a:p>
                  </a:txBody>
                  <a:tcPr anchor="ctr"/>
                </a:tc>
                <a:tc>
                  <a:txBody>
                    <a:bodyPr/>
                    <a:lstStyle/>
                    <a:p>
                      <a:pPr algn="r"/>
                      <a:r>
                        <a:rPr lang="en-US" b="0" dirty="0"/>
                        <a:t>5</a:t>
                      </a:r>
                    </a:p>
                  </a:txBody>
                  <a:tcPr anchor="ctr"/>
                </a:tc>
                <a:tc>
                  <a:txBody>
                    <a:bodyPr/>
                    <a:lstStyle/>
                    <a:p>
                      <a:pPr algn="r"/>
                      <a:r>
                        <a:rPr lang="en-US" b="0" dirty="0"/>
                        <a:t>1</a:t>
                      </a:r>
                    </a:p>
                  </a:txBody>
                  <a:tcPr anchor="ctr"/>
                </a:tc>
                <a:extLst>
                  <a:ext uri="{0D108BD9-81ED-4DB2-BD59-A6C34878D82A}">
                    <a16:rowId xmlns:a16="http://schemas.microsoft.com/office/drawing/2014/main" val="3288335877"/>
                  </a:ext>
                </a:extLst>
              </a:tr>
              <a:tr h="520700">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tc>
                  <a:txBody>
                    <a:bodyPr/>
                    <a:lstStyle/>
                    <a:p>
                      <a:pPr algn="r"/>
                      <a:r>
                        <a:rPr lang="en-US" dirty="0"/>
                        <a:t>1</a:t>
                      </a:r>
                    </a:p>
                  </a:txBody>
                  <a:tcPr anchor="ctr"/>
                </a:tc>
                <a:extLst>
                  <a:ext uri="{0D108BD9-81ED-4DB2-BD59-A6C34878D82A}">
                    <a16:rowId xmlns:a16="http://schemas.microsoft.com/office/drawing/2014/main" val="2179509591"/>
                  </a:ext>
                </a:extLst>
              </a:tr>
              <a:tr h="520700">
                <a:tc>
                  <a:txBody>
                    <a:bodyPr/>
                    <a:lstStyle/>
                    <a:p>
                      <a:pPr algn="r"/>
                      <a:r>
                        <a:rPr lang="en-US" dirty="0"/>
                        <a:t>1.5</a:t>
                      </a:r>
                    </a:p>
                  </a:txBody>
                  <a:tcPr anchor="ctr"/>
                </a:tc>
                <a:tc>
                  <a:txBody>
                    <a:bodyPr/>
                    <a:lstStyle/>
                    <a:p>
                      <a:pPr algn="r"/>
                      <a:r>
                        <a:rPr lang="en-US" dirty="0"/>
                        <a:t>-1.5</a:t>
                      </a:r>
                    </a:p>
                  </a:txBody>
                  <a:tcPr anchor="ctr"/>
                </a:tc>
                <a:tc>
                  <a:txBody>
                    <a:bodyPr/>
                    <a:lstStyle/>
                    <a:p>
                      <a:pPr algn="r"/>
                      <a:r>
                        <a:rPr lang="en-US" dirty="0"/>
                        <a:t>3.5</a:t>
                      </a:r>
                    </a:p>
                  </a:txBody>
                  <a:tcPr anchor="ctr"/>
                </a:tc>
                <a:tc>
                  <a:txBody>
                    <a:bodyPr/>
                    <a:lstStyle/>
                    <a:p>
                      <a:pPr algn="r"/>
                      <a:r>
                        <a:rPr lang="en-US" dirty="0"/>
                        <a:t>-2.5</a:t>
                      </a:r>
                    </a:p>
                  </a:txBody>
                  <a:tcPr anchor="ctr"/>
                </a:tc>
                <a:tc>
                  <a:txBody>
                    <a:bodyPr/>
                    <a:lstStyle/>
                    <a:p>
                      <a:pPr algn="r"/>
                      <a:r>
                        <a:rPr lang="en-US" dirty="0"/>
                        <a:t>2.5</a:t>
                      </a:r>
                    </a:p>
                  </a:txBody>
                  <a:tcPr anchor="ctr"/>
                </a:tc>
                <a:tc>
                  <a:txBody>
                    <a:bodyPr/>
                    <a:lstStyle/>
                    <a:p>
                      <a:pPr algn="r"/>
                      <a:r>
                        <a:rPr lang="en-US" dirty="0"/>
                        <a:t>1.5</a:t>
                      </a:r>
                    </a:p>
                  </a:txBody>
                  <a:tcPr anchor="ctr"/>
                </a:tc>
                <a:tc>
                  <a:txBody>
                    <a:bodyPr/>
                    <a:lstStyle/>
                    <a:p>
                      <a:pPr algn="r"/>
                      <a:r>
                        <a:rPr lang="en-US" dirty="0"/>
                        <a:t>1.5</a:t>
                      </a:r>
                    </a:p>
                  </a:txBody>
                  <a:tcPr anchor="ctr"/>
                </a:tc>
                <a:tc>
                  <a:txBody>
                    <a:bodyPr/>
                    <a:lstStyle/>
                    <a:p>
                      <a:pPr algn="r"/>
                      <a:r>
                        <a:rPr lang="en-US" dirty="0"/>
                        <a:t>-3.5</a:t>
                      </a:r>
                    </a:p>
                  </a:txBody>
                  <a:tcPr anchor="ctr"/>
                </a:tc>
                <a:tc>
                  <a:txBody>
                    <a:bodyPr/>
                    <a:lstStyle/>
                    <a:p>
                      <a:pPr algn="r"/>
                      <a:r>
                        <a:rPr lang="en-US" dirty="0"/>
                        <a:t>4.5</a:t>
                      </a:r>
                    </a:p>
                  </a:txBody>
                  <a:tcPr anchor="ctr"/>
                </a:tc>
                <a:tc>
                  <a:txBody>
                    <a:bodyPr/>
                    <a:lstStyle/>
                    <a:p>
                      <a:pPr algn="r"/>
                      <a:r>
                        <a:rPr lang="en-US" dirty="0"/>
                        <a:t>1.5</a:t>
                      </a:r>
                    </a:p>
                  </a:txBody>
                  <a:tcPr anchor="ctr"/>
                </a:tc>
                <a:extLst>
                  <a:ext uri="{0D108BD9-81ED-4DB2-BD59-A6C34878D82A}">
                    <a16:rowId xmlns:a16="http://schemas.microsoft.com/office/drawing/2014/main" val="1985653725"/>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B60D60-1635-9B45-98E5-FA1B523ED8E0}"/>
                  </a:ext>
                </a:extLst>
              </p:cNvPr>
              <p:cNvSpPr txBox="1"/>
              <p:nvPr/>
            </p:nvSpPr>
            <p:spPr>
              <a:xfrm>
                <a:off x="1295400" y="1367135"/>
                <a:ext cx="44242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rPr>
                        <m:t>𝑥</m:t>
                      </m:r>
                    </m:oMath>
                  </m:oMathPara>
                </a14:m>
                <a:endParaRPr lang="en-US" b="0" dirty="0">
                  <a:solidFill>
                    <a:srgbClr val="9900CC"/>
                  </a:solidFill>
                </a:endParaRPr>
              </a:p>
            </p:txBody>
          </p:sp>
        </mc:Choice>
        <mc:Fallback xmlns="">
          <p:sp>
            <p:nvSpPr>
              <p:cNvPr id="7" name="TextBox 6">
                <a:extLst>
                  <a:ext uri="{FF2B5EF4-FFF2-40B4-BE49-F238E27FC236}">
                    <a16:creationId xmlns:a16="http://schemas.microsoft.com/office/drawing/2014/main" id="{39B60D60-1635-9B45-98E5-FA1B523ED8E0}"/>
                  </a:ext>
                </a:extLst>
              </p:cNvPr>
              <p:cNvSpPr txBox="1">
                <a:spLocks noRot="1" noChangeAspect="1" noMove="1" noResize="1" noEditPoints="1" noAdjustHandles="1" noChangeArrowheads="1" noChangeShapeType="1" noTextEdit="1"/>
              </p:cNvSpPr>
              <p:nvPr/>
            </p:nvSpPr>
            <p:spPr>
              <a:xfrm>
                <a:off x="1295400" y="1367135"/>
                <a:ext cx="44242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D9F6027-1645-6948-96E2-3E87772197EA}"/>
                  </a:ext>
                </a:extLst>
              </p:cNvPr>
              <p:cNvSpPr txBox="1"/>
              <p:nvPr/>
            </p:nvSpPr>
            <p:spPr>
              <a:xfrm>
                <a:off x="1295400" y="1900535"/>
                <a:ext cx="50629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9900CC"/>
                          </a:solidFill>
                          <a:latin typeface="Cambria Math" panose="02040503050406030204" pitchFamily="18" charset="0"/>
                        </a:rPr>
                        <m:t>𝑤</m:t>
                      </m:r>
                    </m:oMath>
                  </m:oMathPara>
                </a14:m>
                <a:endParaRPr lang="en-US" b="0" dirty="0">
                  <a:solidFill>
                    <a:srgbClr val="9900CC"/>
                  </a:solidFill>
                </a:endParaRPr>
              </a:p>
            </p:txBody>
          </p:sp>
        </mc:Choice>
        <mc:Fallback xmlns="">
          <p:sp>
            <p:nvSpPr>
              <p:cNvPr id="8" name="TextBox 7">
                <a:extLst>
                  <a:ext uri="{FF2B5EF4-FFF2-40B4-BE49-F238E27FC236}">
                    <a16:creationId xmlns:a16="http://schemas.microsoft.com/office/drawing/2014/main" id="{1D9F6027-1645-6948-96E2-3E87772197EA}"/>
                  </a:ext>
                </a:extLst>
              </p:cNvPr>
              <p:cNvSpPr txBox="1">
                <a:spLocks noRot="1" noChangeAspect="1" noMove="1" noResize="1" noEditPoints="1" noAdjustHandles="1" noChangeArrowheads="1" noChangeShapeType="1" noTextEdit="1"/>
              </p:cNvSpPr>
              <p:nvPr/>
            </p:nvSpPr>
            <p:spPr>
              <a:xfrm>
                <a:off x="1295400" y="1900535"/>
                <a:ext cx="506292"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EDAAD1-2044-F148-A5E3-A6575E7DD81E}"/>
                  </a:ext>
                </a:extLst>
              </p:cNvPr>
              <p:cNvSpPr txBox="1"/>
              <p:nvPr/>
            </p:nvSpPr>
            <p:spPr>
              <a:xfrm>
                <a:off x="685800" y="2433935"/>
                <a:ext cx="10957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9900CC"/>
                          </a:solidFill>
                          <a:latin typeface="Cambria Math" panose="02040503050406030204" pitchFamily="18" charset="0"/>
                        </a:rPr>
                        <m:t>𝑥</m:t>
                      </m:r>
                      <m:r>
                        <a:rPr lang="en-US" b="0" i="1" dirty="0" smtClean="0">
                          <a:solidFill>
                            <a:srgbClr val="9900CC"/>
                          </a:solidFill>
                          <a:latin typeface="Cambria Math" panose="02040503050406030204" pitchFamily="18" charset="0"/>
                        </a:rPr>
                        <m:t> + </m:t>
                      </m:r>
                      <m:r>
                        <a:rPr lang="en-US" b="0" i="1" dirty="0" smtClean="0">
                          <a:solidFill>
                            <a:srgbClr val="9900CC"/>
                          </a:solidFill>
                          <a:latin typeface="Cambria Math" panose="02040503050406030204" pitchFamily="18" charset="0"/>
                        </a:rPr>
                        <m:t>𝑟</m:t>
                      </m:r>
                    </m:oMath>
                  </m:oMathPara>
                </a14:m>
                <a:endParaRPr lang="en-US" b="0" dirty="0">
                  <a:solidFill>
                    <a:srgbClr val="9900CC"/>
                  </a:solidFill>
                </a:endParaRPr>
              </a:p>
            </p:txBody>
          </p:sp>
        </mc:Choice>
        <mc:Fallback xmlns="">
          <p:sp>
            <p:nvSpPr>
              <p:cNvPr id="9" name="TextBox 8">
                <a:extLst>
                  <a:ext uri="{FF2B5EF4-FFF2-40B4-BE49-F238E27FC236}">
                    <a16:creationId xmlns:a16="http://schemas.microsoft.com/office/drawing/2014/main" id="{E1EDAAD1-2044-F148-A5E3-A6575E7DD81E}"/>
                  </a:ext>
                </a:extLst>
              </p:cNvPr>
              <p:cNvSpPr txBox="1">
                <a:spLocks noRot="1" noChangeAspect="1" noMove="1" noResize="1" noEditPoints="1" noAdjustHandles="1" noChangeArrowheads="1" noChangeShapeType="1" noTextEdit="1"/>
              </p:cNvSpPr>
              <p:nvPr/>
            </p:nvSpPr>
            <p:spPr>
              <a:xfrm>
                <a:off x="685800" y="2433935"/>
                <a:ext cx="1095749" cy="461665"/>
              </a:xfrm>
              <a:prstGeom prst="rect">
                <a:avLst/>
              </a:prstGeom>
              <a:blipFill>
                <a:blip r:embed="rId8"/>
                <a:stretch>
                  <a:fillRect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7D8F313-4103-534C-9424-D514CAECF5C7}"/>
                  </a:ext>
                </a:extLst>
              </p:cNvPr>
              <p:cNvSpPr/>
              <p:nvPr/>
            </p:nvSpPr>
            <p:spPr>
              <a:xfrm>
                <a:off x="1066800" y="3447779"/>
                <a:ext cx="7268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9900CC"/>
                              </a:solidFill>
                              <a:latin typeface="Cambria Math" panose="02040503050406030204" pitchFamily="18" charset="0"/>
                            </a:rPr>
                          </m:ctrlPr>
                        </m:sSupPr>
                        <m:e>
                          <m:r>
                            <a:rPr lang="en-US" i="1">
                              <a:solidFill>
                                <a:srgbClr val="9900CC"/>
                              </a:solidFill>
                              <a:latin typeface="Cambria Math" panose="02040503050406030204" pitchFamily="18" charset="0"/>
                            </a:rPr>
                            <m:t>𝑤</m:t>
                          </m:r>
                        </m:e>
                        <m:sup>
                          <m:r>
                            <a:rPr lang="en-US" i="1">
                              <a:solidFill>
                                <a:srgbClr val="9900CC"/>
                              </a:solidFill>
                              <a:latin typeface="Cambria Math" panose="02040503050406030204" pitchFamily="18" charset="0"/>
                            </a:rPr>
                            <m:t>𝑇</m:t>
                          </m:r>
                        </m:sup>
                      </m:sSup>
                      <m:r>
                        <a:rPr lang="en-US" b="0" i="1">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=−2+1+3+2+2−2+1−4−5+1=−3</m:t>
                      </m:r>
                    </m:oMath>
                  </m:oMathPara>
                </a14:m>
                <a:endParaRPr lang="en-US" dirty="0"/>
              </a:p>
            </p:txBody>
          </p:sp>
        </mc:Choice>
        <mc:Fallback xmlns="">
          <p:sp>
            <p:nvSpPr>
              <p:cNvPr id="10" name="Rectangle 9">
                <a:extLst>
                  <a:ext uri="{FF2B5EF4-FFF2-40B4-BE49-F238E27FC236}">
                    <a16:creationId xmlns:a16="http://schemas.microsoft.com/office/drawing/2014/main" id="{87D8F313-4103-534C-9424-D514CAECF5C7}"/>
                  </a:ext>
                </a:extLst>
              </p:cNvPr>
              <p:cNvSpPr>
                <a:spLocks noRot="1" noChangeAspect="1" noMove="1" noResize="1" noEditPoints="1" noAdjustHandles="1" noChangeArrowheads="1" noChangeShapeType="1" noTextEdit="1"/>
              </p:cNvSpPr>
              <p:nvPr/>
            </p:nvSpPr>
            <p:spPr>
              <a:xfrm>
                <a:off x="1066800" y="3447779"/>
                <a:ext cx="7268721"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92EA770-45BF-D049-B2C0-3E7AAAB752A3}"/>
                  </a:ext>
                </a:extLst>
              </p:cNvPr>
              <p:cNvSpPr/>
              <p:nvPr/>
            </p:nvSpPr>
            <p:spPr>
              <a:xfrm>
                <a:off x="2362200" y="4796135"/>
                <a:ext cx="19350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9900CC"/>
                              </a:solidFill>
                              <a:latin typeface="Cambria Math" panose="02040503050406030204" pitchFamily="18" charset="0"/>
                            </a:rPr>
                          </m:ctrlPr>
                        </m:sSupPr>
                        <m:e>
                          <m:r>
                            <a:rPr lang="en-US" i="1">
                              <a:solidFill>
                                <a:srgbClr val="9900CC"/>
                              </a:solidFill>
                              <a:latin typeface="Cambria Math" panose="02040503050406030204" pitchFamily="18" charset="0"/>
                            </a:rPr>
                            <m:t>𝑤</m:t>
                          </m:r>
                        </m:e>
                        <m:sup>
                          <m:r>
                            <a:rPr lang="en-US" i="1">
                              <a:solidFill>
                                <a:srgbClr val="9900CC"/>
                              </a:solidFill>
                              <a:latin typeface="Cambria Math" panose="02040503050406030204" pitchFamily="18" charset="0"/>
                            </a:rPr>
                            <m:t>𝑇</m:t>
                          </m:r>
                        </m:sup>
                      </m:sSup>
                      <m:d>
                        <m:dPr>
                          <m:ctrlPr>
                            <a:rPr lang="en-US" b="0" i="1" smtClean="0">
                              <a:solidFill>
                                <a:srgbClr val="9900CC"/>
                              </a:solidFill>
                              <a:latin typeface="Cambria Math" panose="02040503050406030204" pitchFamily="18" charset="0"/>
                            </a:rPr>
                          </m:ctrlPr>
                        </m:dPr>
                        <m:e>
                          <m:r>
                            <a:rPr lang="en-US" b="0" i="1">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𝑟</m:t>
                          </m:r>
                        </m:e>
                      </m:d>
                      <m:r>
                        <a:rPr lang="en-US" b="0" i="1" smtClean="0">
                          <a:solidFill>
                            <a:srgbClr val="9900CC"/>
                          </a:solidFill>
                          <a:latin typeface="Cambria Math" panose="02040503050406030204" pitchFamily="18" charset="0"/>
                        </a:rPr>
                        <m:t>=</m:t>
                      </m:r>
                    </m:oMath>
                  </m:oMathPara>
                </a14:m>
                <a:endParaRPr lang="en-US" dirty="0"/>
              </a:p>
            </p:txBody>
          </p:sp>
        </mc:Choice>
        <mc:Fallback xmlns="">
          <p:sp>
            <p:nvSpPr>
              <p:cNvPr id="11" name="Rectangle 10">
                <a:extLst>
                  <a:ext uri="{FF2B5EF4-FFF2-40B4-BE49-F238E27FC236}">
                    <a16:creationId xmlns:a16="http://schemas.microsoft.com/office/drawing/2014/main" id="{292EA770-45BF-D049-B2C0-3E7AAAB752A3}"/>
                  </a:ext>
                </a:extLst>
              </p:cNvPr>
              <p:cNvSpPr>
                <a:spLocks noRot="1" noChangeAspect="1" noMove="1" noResize="1" noEditPoints="1" noAdjustHandles="1" noChangeArrowheads="1" noChangeShapeType="1" noTextEdit="1"/>
              </p:cNvSpPr>
              <p:nvPr/>
            </p:nvSpPr>
            <p:spPr>
              <a:xfrm>
                <a:off x="2362200" y="4796135"/>
                <a:ext cx="1935082"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98D2203-CF6E-6642-A17E-9BBA06129888}"/>
                  </a:ext>
                </a:extLst>
              </p:cNvPr>
              <p:cNvSpPr/>
              <p:nvPr/>
            </p:nvSpPr>
            <p:spPr>
              <a:xfrm>
                <a:off x="2514600" y="3927706"/>
                <a:ext cx="4193136"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9900CC"/>
                              </a:solidFill>
                              <a:latin typeface="Cambria Math" panose="02040503050406030204" pitchFamily="18" charset="0"/>
                            </a:rPr>
                          </m:ctrlPr>
                        </m:sSupPr>
                        <m:e>
                          <m:r>
                            <a:rPr lang="en-US" b="0" i="1" smtClean="0">
                              <a:solidFill>
                                <a:srgbClr val="9900CC"/>
                              </a:solidFill>
                              <a:latin typeface="Cambria Math" panose="02040503050406030204" pitchFamily="18" charset="0"/>
                              <a:ea typeface="Cambria Math" panose="02040503050406030204" pitchFamily="18" charset="0"/>
                            </a:rPr>
                            <m:t>𝜎</m:t>
                          </m:r>
                          <m:r>
                            <a:rPr lang="en-US" b="1"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rPr>
                            <m:t>𝑤</m:t>
                          </m:r>
                        </m:e>
                        <m:sup>
                          <m:r>
                            <a:rPr lang="en-US" i="1">
                              <a:solidFill>
                                <a:srgbClr val="9900CC"/>
                              </a:solidFill>
                              <a:latin typeface="Cambria Math" panose="02040503050406030204" pitchFamily="18" charset="0"/>
                            </a:rPr>
                            <m:t>𝑇</m:t>
                          </m:r>
                        </m:sup>
                      </m:sSup>
                      <m:r>
                        <a:rPr lang="en-US" b="0" i="1">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f>
                        <m:fPr>
                          <m:ctrlPr>
                            <a:rPr lang="en-US" b="0" i="1" smtClean="0">
                              <a:solidFill>
                                <a:srgbClr val="9900CC"/>
                              </a:solidFill>
                              <a:latin typeface="Cambria Math" panose="02040503050406030204" pitchFamily="18" charset="0"/>
                            </a:rPr>
                          </m:ctrlPr>
                        </m:fPr>
                        <m:num>
                          <m:r>
                            <a:rPr lang="en-US" b="0" i="1" smtClean="0">
                              <a:solidFill>
                                <a:srgbClr val="9900CC"/>
                              </a:solidFill>
                              <a:latin typeface="Cambria Math" panose="02040503050406030204" pitchFamily="18" charset="0"/>
                            </a:rPr>
                            <m:t>1</m:t>
                          </m:r>
                        </m:num>
                        <m:den>
                          <m:r>
                            <a:rPr lang="en-US" b="0" i="1" smtClean="0">
                              <a:solidFill>
                                <a:srgbClr val="9900CC"/>
                              </a:solidFill>
                              <a:latin typeface="Cambria Math" panose="02040503050406030204" pitchFamily="18" charset="0"/>
                            </a:rPr>
                            <m:t>1+</m:t>
                          </m:r>
                          <m:sSup>
                            <m:sSupPr>
                              <m:ctrlPr>
                                <a:rPr lang="en-US" b="0" i="1" smtClean="0">
                                  <a:solidFill>
                                    <a:srgbClr val="9900CC"/>
                                  </a:solidFill>
                                  <a:latin typeface="Cambria Math" panose="02040503050406030204" pitchFamily="18" charset="0"/>
                                </a:rPr>
                              </m:ctrlPr>
                            </m:sSupPr>
                            <m:e>
                              <m:r>
                                <a:rPr lang="en-US" b="0" i="1" smtClean="0">
                                  <a:solidFill>
                                    <a:srgbClr val="9900CC"/>
                                  </a:solidFill>
                                  <a:latin typeface="Cambria Math" panose="02040503050406030204" pitchFamily="18" charset="0"/>
                                </a:rPr>
                                <m:t>𝑒</m:t>
                              </m:r>
                            </m:e>
                            <m:sup>
                              <m:r>
                                <a:rPr lang="en-US" b="0" i="1" smtClean="0">
                                  <a:solidFill>
                                    <a:srgbClr val="9900CC"/>
                                  </a:solidFill>
                                  <a:latin typeface="Cambria Math" panose="02040503050406030204" pitchFamily="18" charset="0"/>
                                </a:rPr>
                                <m:t>−</m:t>
                              </m:r>
                              <m:d>
                                <m:dPr>
                                  <m:ctrlPr>
                                    <a:rPr lang="en-US" b="0" i="1" smtClean="0">
                                      <a:solidFill>
                                        <a:srgbClr val="9900CC"/>
                                      </a:solidFill>
                                      <a:latin typeface="Cambria Math" panose="02040503050406030204" pitchFamily="18" charset="0"/>
                                    </a:rPr>
                                  </m:ctrlPr>
                                </m:dPr>
                                <m:e>
                                  <m:r>
                                    <a:rPr lang="en-US" b="0" i="1" smtClean="0">
                                      <a:solidFill>
                                        <a:srgbClr val="9900CC"/>
                                      </a:solidFill>
                                      <a:latin typeface="Cambria Math" panose="02040503050406030204" pitchFamily="18" charset="0"/>
                                    </a:rPr>
                                    <m:t>−3</m:t>
                                  </m:r>
                                </m:e>
                              </m:d>
                            </m:sup>
                          </m:sSup>
                        </m:den>
                      </m:f>
                      <m:r>
                        <a:rPr lang="en-US" b="0" i="1" smtClean="0">
                          <a:solidFill>
                            <a:srgbClr val="9900CC"/>
                          </a:solidFill>
                          <a:latin typeface="Cambria Math" panose="02040503050406030204" pitchFamily="18" charset="0"/>
                        </a:rPr>
                        <m:t>=</m:t>
                      </m:r>
                      <m:r>
                        <a:rPr lang="en-US" b="0" i="1" smtClean="0">
                          <a:solidFill>
                            <a:srgbClr val="C00000"/>
                          </a:solidFill>
                          <a:latin typeface="Cambria Math" panose="02040503050406030204" pitchFamily="18" charset="0"/>
                        </a:rPr>
                        <m:t>0.047</m:t>
                      </m:r>
                    </m:oMath>
                  </m:oMathPara>
                </a14:m>
                <a:endParaRPr lang="en-US" dirty="0"/>
              </a:p>
            </p:txBody>
          </p:sp>
        </mc:Choice>
        <mc:Fallback xmlns="">
          <p:sp>
            <p:nvSpPr>
              <p:cNvPr id="12" name="Rectangle 11">
                <a:extLst>
                  <a:ext uri="{FF2B5EF4-FFF2-40B4-BE49-F238E27FC236}">
                    <a16:creationId xmlns:a16="http://schemas.microsoft.com/office/drawing/2014/main" id="{298D2203-CF6E-6642-A17E-9BBA06129888}"/>
                  </a:ext>
                </a:extLst>
              </p:cNvPr>
              <p:cNvSpPr>
                <a:spLocks noRot="1" noChangeAspect="1" noMove="1" noResize="1" noEditPoints="1" noAdjustHandles="1" noChangeArrowheads="1" noChangeShapeType="1" noTextEdit="1"/>
              </p:cNvSpPr>
              <p:nvPr/>
            </p:nvSpPr>
            <p:spPr>
              <a:xfrm>
                <a:off x="2514600" y="3927706"/>
                <a:ext cx="4193136" cy="808235"/>
              </a:xfrm>
              <a:prstGeom prst="rect">
                <a:avLst/>
              </a:prstGeom>
              <a:blipFill>
                <a:blip r:embed="rId11"/>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2BDC243-2B8E-554F-B4BD-2CF23C717A33}"/>
                  </a:ext>
                </a:extLst>
              </p:cNvPr>
              <p:cNvSpPr/>
              <p:nvPr/>
            </p:nvSpPr>
            <p:spPr>
              <a:xfrm>
                <a:off x="2286000" y="5300429"/>
                <a:ext cx="4448397" cy="7923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9900CC"/>
                              </a:solidFill>
                              <a:latin typeface="Cambria Math" panose="02040503050406030204" pitchFamily="18" charset="0"/>
                            </a:rPr>
                          </m:ctrlPr>
                        </m:sSupPr>
                        <m:e>
                          <m:r>
                            <a:rPr lang="en-US" b="0" i="1" smtClean="0">
                              <a:solidFill>
                                <a:srgbClr val="9900CC"/>
                              </a:solidFill>
                              <a:latin typeface="Cambria Math" panose="02040503050406030204" pitchFamily="18" charset="0"/>
                              <a:ea typeface="Cambria Math" panose="02040503050406030204" pitchFamily="18" charset="0"/>
                            </a:rPr>
                            <m:t>𝜎</m:t>
                          </m:r>
                          <m:r>
                            <a:rPr lang="en-US" b="1"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rPr>
                            <m:t>𝑤</m:t>
                          </m:r>
                        </m:e>
                        <m:sup>
                          <m:r>
                            <a:rPr lang="en-US" i="1">
                              <a:solidFill>
                                <a:srgbClr val="9900CC"/>
                              </a:solidFill>
                              <a:latin typeface="Cambria Math" panose="02040503050406030204" pitchFamily="18" charset="0"/>
                            </a:rPr>
                            <m:t>𝑇</m:t>
                          </m:r>
                        </m:sup>
                      </m:sSup>
                      <m:r>
                        <a:rPr lang="en-US" b="0" i="1" smtClean="0">
                          <a:solidFill>
                            <a:srgbClr val="9900CC"/>
                          </a:solidFill>
                          <a:latin typeface="Cambria Math" panose="02040503050406030204" pitchFamily="18" charset="0"/>
                        </a:rPr>
                        <m:t>(</m:t>
                      </m:r>
                      <m:r>
                        <a:rPr lang="en-US" b="0" i="1">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𝑟</m:t>
                      </m:r>
                      <m:r>
                        <a:rPr lang="en-US" b="0" i="1" smtClean="0">
                          <a:solidFill>
                            <a:srgbClr val="9900CC"/>
                          </a:solidFill>
                          <a:latin typeface="Cambria Math" panose="02040503050406030204" pitchFamily="18" charset="0"/>
                        </a:rPr>
                        <m:t>))=</m:t>
                      </m:r>
                      <m:f>
                        <m:fPr>
                          <m:ctrlPr>
                            <a:rPr lang="en-US" b="0" i="1" smtClean="0">
                              <a:solidFill>
                                <a:srgbClr val="9900CC"/>
                              </a:solidFill>
                              <a:latin typeface="Cambria Math" panose="02040503050406030204" pitchFamily="18" charset="0"/>
                            </a:rPr>
                          </m:ctrlPr>
                        </m:fPr>
                        <m:num>
                          <m:r>
                            <a:rPr lang="en-US" b="0" i="1" smtClean="0">
                              <a:solidFill>
                                <a:srgbClr val="9900CC"/>
                              </a:solidFill>
                              <a:latin typeface="Cambria Math" panose="02040503050406030204" pitchFamily="18" charset="0"/>
                            </a:rPr>
                            <m:t>1</m:t>
                          </m:r>
                        </m:num>
                        <m:den>
                          <m:r>
                            <a:rPr lang="en-US" b="0" i="1" smtClean="0">
                              <a:solidFill>
                                <a:srgbClr val="9900CC"/>
                              </a:solidFill>
                              <a:latin typeface="Cambria Math" panose="02040503050406030204" pitchFamily="18" charset="0"/>
                            </a:rPr>
                            <m:t>1+</m:t>
                          </m:r>
                          <m:sSup>
                            <m:sSupPr>
                              <m:ctrlPr>
                                <a:rPr lang="en-US" b="0" i="1" smtClean="0">
                                  <a:solidFill>
                                    <a:srgbClr val="9900CC"/>
                                  </a:solidFill>
                                  <a:latin typeface="Cambria Math" panose="02040503050406030204" pitchFamily="18" charset="0"/>
                                </a:rPr>
                              </m:ctrlPr>
                            </m:sSupPr>
                            <m:e>
                              <m:r>
                                <a:rPr lang="en-US" b="0" i="1" smtClean="0">
                                  <a:solidFill>
                                    <a:srgbClr val="9900CC"/>
                                  </a:solidFill>
                                  <a:latin typeface="Cambria Math" panose="02040503050406030204" pitchFamily="18" charset="0"/>
                                </a:rPr>
                                <m:t>𝑒</m:t>
                              </m:r>
                            </m:e>
                            <m:sup>
                              <m:r>
                                <a:rPr lang="en-US" b="0" i="1" smtClean="0">
                                  <a:solidFill>
                                    <a:srgbClr val="9900CC"/>
                                  </a:solidFill>
                                  <a:latin typeface="Cambria Math" panose="02040503050406030204" pitchFamily="18" charset="0"/>
                                </a:rPr>
                                <m:t>−2</m:t>
                              </m:r>
                            </m:sup>
                          </m:sSup>
                        </m:den>
                      </m:f>
                      <m:r>
                        <a:rPr lang="en-US" b="0" i="1" smtClean="0">
                          <a:solidFill>
                            <a:srgbClr val="9900CC"/>
                          </a:solidFill>
                          <a:latin typeface="Cambria Math" panose="02040503050406030204" pitchFamily="18" charset="0"/>
                        </a:rPr>
                        <m:t>=</m:t>
                      </m:r>
                      <m:r>
                        <a:rPr lang="en-US" b="0" i="1" smtClean="0">
                          <a:solidFill>
                            <a:srgbClr val="C00000"/>
                          </a:solidFill>
                          <a:latin typeface="Cambria Math" panose="02040503050406030204" pitchFamily="18" charset="0"/>
                        </a:rPr>
                        <m:t>0.88</m:t>
                      </m:r>
                    </m:oMath>
                  </m:oMathPara>
                </a14:m>
                <a:endParaRPr lang="en-US" dirty="0"/>
              </a:p>
            </p:txBody>
          </p:sp>
        </mc:Choice>
        <mc:Fallback xmlns="">
          <p:sp>
            <p:nvSpPr>
              <p:cNvPr id="13" name="Rectangle 12">
                <a:extLst>
                  <a:ext uri="{FF2B5EF4-FFF2-40B4-BE49-F238E27FC236}">
                    <a16:creationId xmlns:a16="http://schemas.microsoft.com/office/drawing/2014/main" id="{A2BDC243-2B8E-554F-B4BD-2CF23C717A33}"/>
                  </a:ext>
                </a:extLst>
              </p:cNvPr>
              <p:cNvSpPr>
                <a:spLocks noRot="1" noChangeAspect="1" noMove="1" noResize="1" noEditPoints="1" noAdjustHandles="1" noChangeArrowheads="1" noChangeShapeType="1" noTextEdit="1"/>
              </p:cNvSpPr>
              <p:nvPr/>
            </p:nvSpPr>
            <p:spPr>
              <a:xfrm>
                <a:off x="2286000" y="5300429"/>
                <a:ext cx="4448397" cy="792396"/>
              </a:xfrm>
              <a:prstGeom prst="rect">
                <a:avLst/>
              </a:prstGeom>
              <a:blipFill>
                <a:blip r:embed="rId12"/>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D1A74C2-67BC-9047-800F-7FEBF54B190B}"/>
                  </a:ext>
                </a:extLst>
              </p:cNvPr>
              <p:cNvSpPr/>
              <p:nvPr/>
            </p:nvSpPr>
            <p:spPr>
              <a:xfrm>
                <a:off x="4114800" y="4796135"/>
                <a:ext cx="26330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solidFill>
                            <a:srgbClr val="9900CC"/>
                          </a:solidFill>
                          <a:latin typeface="Cambria Math" panose="02040503050406030204" pitchFamily="18" charset="0"/>
                        </a:rPr>
                        <m:t>−3+10∗0.5=2</m:t>
                      </m:r>
                    </m:oMath>
                  </m:oMathPara>
                </a14:m>
                <a:endParaRPr lang="en-US" dirty="0"/>
              </a:p>
            </p:txBody>
          </p:sp>
        </mc:Choice>
        <mc:Fallback xmlns="">
          <p:sp>
            <p:nvSpPr>
              <p:cNvPr id="3" name="Rectangle 2">
                <a:extLst>
                  <a:ext uri="{FF2B5EF4-FFF2-40B4-BE49-F238E27FC236}">
                    <a16:creationId xmlns:a16="http://schemas.microsoft.com/office/drawing/2014/main" id="{5D1A74C2-67BC-9047-800F-7FEBF54B190B}"/>
                  </a:ext>
                </a:extLst>
              </p:cNvPr>
              <p:cNvSpPr>
                <a:spLocks noRot="1" noChangeAspect="1" noMove="1" noResize="1" noEditPoints="1" noAdjustHandles="1" noChangeArrowheads="1" noChangeShapeType="1" noTextEdit="1"/>
              </p:cNvSpPr>
              <p:nvPr/>
            </p:nvSpPr>
            <p:spPr>
              <a:xfrm>
                <a:off x="4114800" y="4796135"/>
                <a:ext cx="2633028" cy="461665"/>
              </a:xfrm>
              <a:prstGeom prst="rect">
                <a:avLst/>
              </a:prstGeom>
              <a:blipFill>
                <a:blip r:embed="rId1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681494995"/>
      </p:ext>
    </p:extLst>
  </p:cSld>
  <p:clrMapOvr>
    <a:masterClrMapping/>
  </p:clrMapOvr>
  <mc:AlternateContent xmlns:mc="http://schemas.openxmlformats.org/markup-compatibility/2006" xmlns:p14="http://schemas.microsoft.com/office/powerpoint/2010/main">
    <mc:Choice Requires="p14">
      <p:transition spd="slow" p14:dur="2000" advTm="82263"/>
    </mc:Choice>
    <mc:Fallback xmlns="">
      <p:transition spd="slow" advTm="822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89523-4D94-8747-93DD-491958560502}"/>
              </a:ext>
            </a:extLst>
          </p:cNvPr>
          <p:cNvSpPr>
            <a:spLocks noGrp="1"/>
          </p:cNvSpPr>
          <p:nvPr>
            <p:ph type="title"/>
          </p:nvPr>
        </p:nvSpPr>
        <p:spPr/>
        <p:txBody>
          <a:bodyPr/>
          <a:lstStyle/>
          <a:p>
            <a:r>
              <a:rPr lang="en-US" dirty="0"/>
              <a:t>Fooling neural networks</a:t>
            </a:r>
          </a:p>
        </p:txBody>
      </p:sp>
      <p:pic>
        <p:nvPicPr>
          <p:cNvPr id="3" name="Picture 2">
            <a:extLst>
              <a:ext uri="{FF2B5EF4-FFF2-40B4-BE49-F238E27FC236}">
                <a16:creationId xmlns:a16="http://schemas.microsoft.com/office/drawing/2014/main" id="{0A53AC92-C239-7F4C-9F8A-2C940E597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62200"/>
            <a:ext cx="8305800" cy="3184004"/>
          </a:xfrm>
          <a:prstGeom prst="rect">
            <a:avLst/>
          </a:prstGeom>
        </p:spPr>
      </p:pic>
      <p:sp>
        <p:nvSpPr>
          <p:cNvPr id="4" name="Rectangle 3">
            <a:extLst>
              <a:ext uri="{FF2B5EF4-FFF2-40B4-BE49-F238E27FC236}">
                <a16:creationId xmlns:a16="http://schemas.microsoft.com/office/drawing/2014/main" id="{B5926864-76E0-0249-AA97-A2C68DE675E8}"/>
              </a:ext>
            </a:extLst>
          </p:cNvPr>
          <p:cNvSpPr/>
          <p:nvPr/>
        </p:nvSpPr>
        <p:spPr bwMode="auto">
          <a:xfrm>
            <a:off x="0" y="4343400"/>
            <a:ext cx="9067800" cy="6217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5" name="Rectangle 4">
            <a:extLst>
              <a:ext uri="{FF2B5EF4-FFF2-40B4-BE49-F238E27FC236}">
                <a16:creationId xmlns:a16="http://schemas.microsoft.com/office/drawing/2014/main" id="{7A9CE50E-E8C7-3747-8BB4-10A9F748194C}"/>
              </a:ext>
            </a:extLst>
          </p:cNvPr>
          <p:cNvSpPr/>
          <p:nvPr/>
        </p:nvSpPr>
        <p:spPr bwMode="auto">
          <a:xfrm>
            <a:off x="3886200" y="4904022"/>
            <a:ext cx="2133600" cy="6217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pic>
        <p:nvPicPr>
          <p:cNvPr id="1026" name="Picture 2" descr="Mystery extinct ape found in ancient Chinese tomb - BBC News">
            <a:extLst>
              <a:ext uri="{FF2B5EF4-FFF2-40B4-BE49-F238E27FC236}">
                <a16:creationId xmlns:a16="http://schemas.microsoft.com/office/drawing/2014/main" id="{33AB1C79-CB76-4DDA-9743-3BC78DB90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652" y="914400"/>
            <a:ext cx="1812168" cy="10148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1BF2E0-7AB7-4EC0-8282-BB0B7B860EF4}"/>
              </a:ext>
            </a:extLst>
          </p:cNvPr>
          <p:cNvSpPr txBox="1"/>
          <p:nvPr/>
        </p:nvSpPr>
        <p:spPr>
          <a:xfrm>
            <a:off x="7239000" y="2009001"/>
            <a:ext cx="643125" cy="276999"/>
          </a:xfrm>
          <a:prstGeom prst="rect">
            <a:avLst/>
          </a:prstGeom>
          <a:noFill/>
        </p:spPr>
        <p:txBody>
          <a:bodyPr wrap="none" rtlCol="0">
            <a:spAutoFit/>
          </a:bodyPr>
          <a:lstStyle/>
          <a:p>
            <a:r>
              <a:rPr lang="en-US" sz="1200" b="0" dirty="0"/>
              <a:t>gibbon</a:t>
            </a:r>
          </a:p>
        </p:txBody>
      </p:sp>
    </p:spTree>
    <p:extLst>
      <p:ext uri="{BB962C8B-B14F-4D97-AF65-F5344CB8AC3E}">
        <p14:creationId xmlns:p14="http://schemas.microsoft.com/office/powerpoint/2010/main" val="2755665714"/>
      </p:ext>
    </p:extLst>
  </p:cSld>
  <p:clrMapOvr>
    <a:masterClrMapping/>
  </p:clrMapOvr>
  <mc:AlternateContent xmlns:mc="http://schemas.openxmlformats.org/markup-compatibility/2006" xmlns:p14="http://schemas.microsoft.com/office/powerpoint/2010/main">
    <mc:Choice Requires="p14">
      <p:transition spd="slow" p14:dur="2000" advTm="229545"/>
    </mc:Choice>
    <mc:Fallback xmlns="">
      <p:transition spd="slow" advTm="22954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718-CCBC-E64E-8821-92DD48FAB521}"/>
              </a:ext>
            </a:extLst>
          </p:cNvPr>
          <p:cNvSpPr>
            <a:spLocks noGrp="1"/>
          </p:cNvSpPr>
          <p:nvPr>
            <p:ph type="title"/>
          </p:nvPr>
        </p:nvSpPr>
        <p:spPr/>
        <p:txBody>
          <a:bodyPr/>
          <a:lstStyle/>
          <a:p>
            <a:r>
              <a:rPr lang="en-US" dirty="0"/>
              <a:t>Generating adversarial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29F8D1-737B-8F4B-8320-7003FA2C69C2}"/>
                  </a:ext>
                </a:extLst>
              </p:cNvPr>
              <p:cNvSpPr>
                <a:spLocks noGrp="1"/>
              </p:cNvSpPr>
              <p:nvPr>
                <p:ph idx="1"/>
              </p:nvPr>
            </p:nvSpPr>
            <p:spPr>
              <a:xfrm>
                <a:off x="76200" y="914400"/>
                <a:ext cx="8991600" cy="1905000"/>
              </a:xfrm>
            </p:spPr>
            <p:txBody>
              <a:bodyPr/>
              <a:lstStyle/>
              <a:p>
                <a:pPr marL="457200" indent="-457200">
                  <a:buFont typeface="Arial" panose="020B0604020202020204" pitchFamily="34" charset="0"/>
                  <a:buChar char="•"/>
                </a:pPr>
                <a:r>
                  <a:rPr lang="en-US" b="1" dirty="0"/>
                  <a:t>Fast gradient sign method:</a:t>
                </a:r>
                <a:r>
                  <a:rPr lang="en-US" dirty="0"/>
                  <a:t> Find the gradient of the loss </a:t>
                </a:r>
                <a:r>
                  <a:rPr lang="en-US" dirty="0" err="1"/>
                  <a:t>w.r.t</a:t>
                </a:r>
                <a:r>
                  <a:rPr lang="en-US" dirty="0"/>
                  <a:t>. correct class </a:t>
                </a:r>
                <a14:m>
                  <m:oMath xmlns:m="http://schemas.openxmlformats.org/officeDocument/2006/math">
                    <m:sSup>
                      <m:sSupPr>
                        <m:ctrlPr>
                          <a:rPr lang="en-US" i="1">
                            <a:solidFill>
                              <a:srgbClr val="9900CC"/>
                            </a:solidFill>
                            <a:latin typeface="Cambria Math" panose="02040503050406030204" pitchFamily="18" charset="0"/>
                            <a:ea typeface="Cambria Math" panose="02040503050406030204" pitchFamily="18" charset="0"/>
                          </a:rPr>
                        </m:ctrlPr>
                      </m:sSupPr>
                      <m:e>
                        <m:r>
                          <a:rPr lang="en-US" i="1">
                            <a:solidFill>
                              <a:srgbClr val="9900CC"/>
                            </a:solidFill>
                            <a:latin typeface="Cambria Math" panose="02040503050406030204" pitchFamily="18" charset="0"/>
                            <a:ea typeface="Cambria Math" panose="02040503050406030204" pitchFamily="18" charset="0"/>
                          </a:rPr>
                          <m:t>𝑦</m:t>
                        </m:r>
                      </m:e>
                      <m:sup>
                        <m:r>
                          <a:rPr lang="en-US" i="1">
                            <a:solidFill>
                              <a:srgbClr val="9900CC"/>
                            </a:solidFill>
                            <a:latin typeface="Cambria Math" panose="02040503050406030204" pitchFamily="18" charset="0"/>
                            <a:ea typeface="Cambria Math" panose="02040503050406030204" pitchFamily="18" charset="0"/>
                          </a:rPr>
                          <m:t>∗</m:t>
                        </m:r>
                      </m:sup>
                    </m:sSup>
                  </m:oMath>
                </a14:m>
                <a:r>
                  <a:rPr lang="en-US" dirty="0"/>
                  <a:t>, take element-wise sign, update in resulting direction:</a:t>
                </a:r>
                <a:br>
                  <a:rPr lang="en-US" dirty="0"/>
                </a:br>
                <a:endParaRPr lang="en-US" sz="800" dirty="0"/>
              </a:p>
              <a:p>
                <a:pPr marL="0" indent="0"/>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𝑥</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𝜖</m:t>
                      </m:r>
                      <m:r>
                        <a:rPr lang="en-US" b="0" i="1" smtClean="0">
                          <a:solidFill>
                            <a:srgbClr val="9900CC"/>
                          </a:solidFill>
                          <a:latin typeface="Cambria Math" panose="02040503050406030204" pitchFamily="18" charset="0"/>
                          <a:ea typeface="Cambria Math" panose="02040503050406030204" pitchFamily="18" charset="0"/>
                        </a:rPr>
                        <m:t> </m:t>
                      </m:r>
                      <m:r>
                        <m:rPr>
                          <m:sty m:val="p"/>
                        </m:rPr>
                        <a:rPr lang="en-US" b="0" i="0" smtClean="0">
                          <a:solidFill>
                            <a:srgbClr val="9900CC"/>
                          </a:solidFill>
                          <a:latin typeface="Cambria Math" panose="02040503050406030204" pitchFamily="18" charset="0"/>
                          <a:ea typeface="Cambria Math" panose="02040503050406030204" pitchFamily="18" charset="0"/>
                        </a:rPr>
                        <m:t>sgn</m:t>
                      </m:r>
                      <m:r>
                        <a:rPr lang="en-US" b="0" i="1" smtClean="0">
                          <a:solidFill>
                            <a:srgbClr val="9900CC"/>
                          </a:solidFill>
                          <a:latin typeface="Cambria Math" panose="02040503050406030204" pitchFamily="18" charset="0"/>
                          <a:ea typeface="Cambria Math" panose="02040503050406030204" pitchFamily="18" charset="0"/>
                        </a:rPr>
                        <m:t>⁡</m:t>
                      </m:r>
                      <m:d>
                        <m:dPr>
                          <m:ctrlPr>
                            <a:rPr lang="en-US" b="0" i="1" smtClean="0">
                              <a:solidFill>
                                <a:srgbClr val="9900CC"/>
                              </a:solidFill>
                              <a:latin typeface="Cambria Math" panose="02040503050406030204" pitchFamily="18" charset="0"/>
                              <a:ea typeface="Cambria Math" panose="02040503050406030204" pitchFamily="18" charset="0"/>
                            </a:rPr>
                          </m:ctrlPr>
                        </m:dPr>
                        <m:e>
                          <m:f>
                            <m:fPr>
                              <m:ctrlPr>
                                <a:rPr lang="en-US" b="0" i="1" smtClean="0">
                                  <a:solidFill>
                                    <a:srgbClr val="9900CC"/>
                                  </a:solidFill>
                                  <a:latin typeface="Cambria Math" panose="02040503050406030204" pitchFamily="18" charset="0"/>
                                  <a:ea typeface="Cambria Math" panose="02040503050406030204" pitchFamily="18" charset="0"/>
                                </a:rPr>
                              </m:ctrlPr>
                            </m:fPr>
                            <m:num>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𝐿</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𝑥</m:t>
                              </m:r>
                              <m:r>
                                <a:rPr lang="en-US" b="0" i="1" smtClean="0">
                                  <a:solidFill>
                                    <a:srgbClr val="9900CC"/>
                                  </a:solidFill>
                                  <a:latin typeface="Cambria Math" panose="02040503050406030204" pitchFamily="18" charset="0"/>
                                  <a:ea typeface="Cambria Math" panose="02040503050406030204" pitchFamily="18" charset="0"/>
                                </a:rPr>
                                <m:t>,</m:t>
                              </m:r>
                              <m:sSup>
                                <m:sSupPr>
                                  <m:ctrlPr>
                                    <a:rPr lang="en-US" b="0" i="1" smtClean="0">
                                      <a:solidFill>
                                        <a:srgbClr val="9900CC"/>
                                      </a:solidFill>
                                      <a:latin typeface="Cambria Math" panose="02040503050406030204" pitchFamily="18" charset="0"/>
                                      <a:ea typeface="Cambria Math" panose="02040503050406030204" pitchFamily="18" charset="0"/>
                                    </a:rPr>
                                  </m:ctrlPr>
                                </m:sSupPr>
                                <m:e>
                                  <m:r>
                                    <a:rPr lang="en-US" b="0" i="1" smtClean="0">
                                      <a:solidFill>
                                        <a:srgbClr val="9900CC"/>
                                      </a:solidFill>
                                      <a:latin typeface="Cambria Math" panose="02040503050406030204" pitchFamily="18" charset="0"/>
                                      <a:ea typeface="Cambria Math" panose="02040503050406030204" pitchFamily="18" charset="0"/>
                                    </a:rPr>
                                    <m:t>𝑦</m:t>
                                  </m:r>
                                </m:e>
                                <m:sup>
                                  <m:r>
                                    <a:rPr lang="en-US" b="0" i="1" smtClean="0">
                                      <a:solidFill>
                                        <a:srgbClr val="9900CC"/>
                                      </a:solidFill>
                                      <a:latin typeface="Cambria Math" panose="02040503050406030204" pitchFamily="18" charset="0"/>
                                      <a:ea typeface="Cambria Math" panose="02040503050406030204" pitchFamily="18" charset="0"/>
                                    </a:rPr>
                                    <m:t>∗</m:t>
                                  </m:r>
                                </m:sup>
                              </m:sSup>
                              <m:r>
                                <a:rPr lang="en-US" b="0" i="1" smtClean="0">
                                  <a:solidFill>
                                    <a:srgbClr val="9900CC"/>
                                  </a:solidFill>
                                  <a:latin typeface="Cambria Math" panose="02040503050406030204" pitchFamily="18" charset="0"/>
                                  <a:ea typeface="Cambria Math" panose="02040503050406030204" pitchFamily="18" charset="0"/>
                                </a:rPr>
                                <m:t>) </m:t>
                              </m:r>
                            </m:num>
                            <m:den>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𝑥</m:t>
                              </m:r>
                            </m:den>
                          </m:f>
                        </m:e>
                      </m:d>
                    </m:oMath>
                  </m:oMathPara>
                </a14:m>
                <a:endParaRPr lang="en-US" dirty="0"/>
              </a:p>
            </p:txBody>
          </p:sp>
        </mc:Choice>
        <mc:Fallback xmlns="">
          <p:sp>
            <p:nvSpPr>
              <p:cNvPr id="3" name="Content Placeholder 2">
                <a:extLst>
                  <a:ext uri="{FF2B5EF4-FFF2-40B4-BE49-F238E27FC236}">
                    <a16:creationId xmlns:a16="http://schemas.microsoft.com/office/drawing/2014/main" id="{9A29F8D1-737B-8F4B-8320-7003FA2C69C2}"/>
                  </a:ext>
                </a:extLst>
              </p:cNvPr>
              <p:cNvSpPr>
                <a:spLocks noGrp="1" noRot="1" noChangeAspect="1" noMove="1" noResize="1" noEditPoints="1" noAdjustHandles="1" noChangeArrowheads="1" noChangeShapeType="1" noTextEdit="1"/>
              </p:cNvSpPr>
              <p:nvPr>
                <p:ph idx="1"/>
              </p:nvPr>
            </p:nvSpPr>
            <p:spPr>
              <a:xfrm>
                <a:off x="76200" y="914400"/>
                <a:ext cx="8991600" cy="1905000"/>
              </a:xfrm>
              <a:blipFill>
                <a:blip r:embed="rId4"/>
                <a:stretch>
                  <a:fillRect l="-987" t="-4000" r="-2257" b="-2533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4E8268F-EF6C-964C-902D-B6FA06D76BB4}"/>
              </a:ext>
            </a:extLst>
          </p:cNvPr>
          <p:cNvSpPr/>
          <p:nvPr/>
        </p:nvSpPr>
        <p:spPr>
          <a:xfrm>
            <a:off x="0" y="6172200"/>
            <a:ext cx="9144000" cy="646331"/>
          </a:xfrm>
          <a:prstGeom prst="rect">
            <a:avLst/>
          </a:prstGeom>
        </p:spPr>
        <p:txBody>
          <a:bodyPr wrap="square">
            <a:spAutoFit/>
          </a:bodyPr>
          <a:lstStyle/>
          <a:p>
            <a:pPr algn="ctr"/>
            <a:r>
              <a:rPr lang="en-US" sz="1800" b="0" dirty="0"/>
              <a:t>I. </a:t>
            </a:r>
            <a:r>
              <a:rPr lang="en-US" sz="1800" b="0" dirty="0" err="1"/>
              <a:t>Goodfellow</a:t>
            </a:r>
            <a:r>
              <a:rPr lang="en-US" sz="1800" b="0" dirty="0"/>
              <a:t>, J. </a:t>
            </a:r>
            <a:r>
              <a:rPr lang="en-US" sz="1800" b="0" dirty="0" err="1"/>
              <a:t>Schlens</a:t>
            </a:r>
            <a:r>
              <a:rPr lang="en-US" sz="1800" b="0" dirty="0"/>
              <a:t>, C. </a:t>
            </a:r>
            <a:r>
              <a:rPr lang="en-US" sz="1800" b="0" dirty="0" err="1"/>
              <a:t>Szegedy</a:t>
            </a:r>
            <a:r>
              <a:rPr lang="en-US" sz="1800" b="0" dirty="0"/>
              <a:t>, </a:t>
            </a:r>
            <a:r>
              <a:rPr lang="en-US" sz="1800" b="0" dirty="0">
                <a:hlinkClick r:id="rId5"/>
              </a:rPr>
              <a:t>Explaining and harnessing adversarial examples</a:t>
            </a:r>
            <a:r>
              <a:rPr lang="en-US" sz="1800" b="0" dirty="0"/>
              <a:t>, ICLR 2015</a:t>
            </a:r>
          </a:p>
        </p:txBody>
      </p:sp>
      <p:pic>
        <p:nvPicPr>
          <p:cNvPr id="6" name="Picture 5">
            <a:extLst>
              <a:ext uri="{FF2B5EF4-FFF2-40B4-BE49-F238E27FC236}">
                <a16:creationId xmlns:a16="http://schemas.microsoft.com/office/drawing/2014/main" id="{7C23E458-6738-6942-BA6B-CBD3995C70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3429000"/>
            <a:ext cx="6400800" cy="2453728"/>
          </a:xfrm>
          <a:prstGeom prst="rect">
            <a:avLst/>
          </a:prstGeom>
        </p:spPr>
      </p:pic>
    </p:spTree>
    <p:extLst>
      <p:ext uri="{BB962C8B-B14F-4D97-AF65-F5344CB8AC3E}">
        <p14:creationId xmlns:p14="http://schemas.microsoft.com/office/powerpoint/2010/main" val="2173272438"/>
      </p:ext>
    </p:extLst>
  </p:cSld>
  <p:clrMapOvr>
    <a:masterClrMapping/>
  </p:clrMapOvr>
  <mc:AlternateContent xmlns:mc="http://schemas.openxmlformats.org/markup-compatibility/2006" xmlns:p14="http://schemas.microsoft.com/office/powerpoint/2010/main">
    <mc:Choice Requires="p14">
      <p:transition spd="slow" p14:dur="2000" advTm="188294"/>
    </mc:Choice>
    <mc:Fallback xmlns="">
      <p:transition spd="slow" advTm="18829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718-CCBC-E64E-8821-92DD48FAB521}"/>
              </a:ext>
            </a:extLst>
          </p:cNvPr>
          <p:cNvSpPr>
            <a:spLocks noGrp="1"/>
          </p:cNvSpPr>
          <p:nvPr>
            <p:ph type="title"/>
          </p:nvPr>
        </p:nvSpPr>
        <p:spPr/>
        <p:txBody>
          <a:bodyPr/>
          <a:lstStyle/>
          <a:p>
            <a:r>
              <a:rPr lang="en-US" dirty="0"/>
              <a:t>Generating adversarial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29F8D1-737B-8F4B-8320-7003FA2C69C2}"/>
                  </a:ext>
                </a:extLst>
              </p:cNvPr>
              <p:cNvSpPr>
                <a:spLocks noGrp="1"/>
              </p:cNvSpPr>
              <p:nvPr>
                <p:ph idx="1"/>
              </p:nvPr>
            </p:nvSpPr>
            <p:spPr>
              <a:xfrm>
                <a:off x="685800" y="914400"/>
                <a:ext cx="7772400" cy="5257800"/>
              </a:xfrm>
            </p:spPr>
            <p:txBody>
              <a:bodyPr/>
              <a:lstStyle/>
              <a:p>
                <a:pPr marL="457200" indent="-457200">
                  <a:buFont typeface="Arial" panose="020B0604020202020204" pitchFamily="34" charset="0"/>
                  <a:buChar char="•"/>
                </a:pPr>
                <a:r>
                  <a:rPr lang="en-US" b="1" dirty="0"/>
                  <a:t>Fast gradient sign method:</a:t>
                </a:r>
              </a:p>
              <a:p>
                <a:pPr marL="0" indent="0"/>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𝑥</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𝜖</m:t>
                      </m:r>
                      <m:r>
                        <a:rPr lang="en-US" b="0" i="1" smtClean="0">
                          <a:solidFill>
                            <a:srgbClr val="9900CC"/>
                          </a:solidFill>
                          <a:latin typeface="Cambria Math" panose="02040503050406030204" pitchFamily="18" charset="0"/>
                          <a:ea typeface="Cambria Math" panose="02040503050406030204" pitchFamily="18" charset="0"/>
                        </a:rPr>
                        <m:t> </m:t>
                      </m:r>
                      <m:r>
                        <m:rPr>
                          <m:sty m:val="p"/>
                        </m:rPr>
                        <a:rPr lang="en-US" b="0" i="0" smtClean="0">
                          <a:solidFill>
                            <a:srgbClr val="9900CC"/>
                          </a:solidFill>
                          <a:latin typeface="Cambria Math" panose="02040503050406030204" pitchFamily="18" charset="0"/>
                          <a:ea typeface="Cambria Math" panose="02040503050406030204" pitchFamily="18" charset="0"/>
                        </a:rPr>
                        <m:t>sgn</m:t>
                      </m:r>
                      <m:r>
                        <a:rPr lang="en-US" b="0" i="1" smtClean="0">
                          <a:solidFill>
                            <a:srgbClr val="9900CC"/>
                          </a:solidFill>
                          <a:latin typeface="Cambria Math" panose="02040503050406030204" pitchFamily="18" charset="0"/>
                          <a:ea typeface="Cambria Math" panose="02040503050406030204" pitchFamily="18" charset="0"/>
                        </a:rPr>
                        <m:t>⁡</m:t>
                      </m:r>
                      <m:d>
                        <m:dPr>
                          <m:ctrlPr>
                            <a:rPr lang="en-US" b="0" i="1" smtClean="0">
                              <a:solidFill>
                                <a:srgbClr val="9900CC"/>
                              </a:solidFill>
                              <a:latin typeface="Cambria Math" panose="02040503050406030204" pitchFamily="18" charset="0"/>
                              <a:ea typeface="Cambria Math" panose="02040503050406030204" pitchFamily="18" charset="0"/>
                            </a:rPr>
                          </m:ctrlPr>
                        </m:dPr>
                        <m:e>
                          <m:f>
                            <m:fPr>
                              <m:ctrlPr>
                                <a:rPr lang="en-US" b="0" i="1" smtClean="0">
                                  <a:solidFill>
                                    <a:srgbClr val="9900CC"/>
                                  </a:solidFill>
                                  <a:latin typeface="Cambria Math" panose="02040503050406030204" pitchFamily="18" charset="0"/>
                                  <a:ea typeface="Cambria Math" panose="02040503050406030204" pitchFamily="18" charset="0"/>
                                </a:rPr>
                              </m:ctrlPr>
                            </m:fPr>
                            <m:num>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𝐿</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𝑥</m:t>
                              </m:r>
                              <m:r>
                                <a:rPr lang="en-US" b="0" i="1" smtClean="0">
                                  <a:solidFill>
                                    <a:srgbClr val="9900CC"/>
                                  </a:solidFill>
                                  <a:latin typeface="Cambria Math" panose="02040503050406030204" pitchFamily="18" charset="0"/>
                                  <a:ea typeface="Cambria Math" panose="02040503050406030204" pitchFamily="18" charset="0"/>
                                </a:rPr>
                                <m:t>,</m:t>
                              </m:r>
                              <m:sSup>
                                <m:sSupPr>
                                  <m:ctrlPr>
                                    <a:rPr lang="en-US" b="0" i="1" smtClean="0">
                                      <a:solidFill>
                                        <a:srgbClr val="9900CC"/>
                                      </a:solidFill>
                                      <a:latin typeface="Cambria Math" panose="02040503050406030204" pitchFamily="18" charset="0"/>
                                      <a:ea typeface="Cambria Math" panose="02040503050406030204" pitchFamily="18" charset="0"/>
                                    </a:rPr>
                                  </m:ctrlPr>
                                </m:sSupPr>
                                <m:e>
                                  <m:r>
                                    <a:rPr lang="en-US" b="0" i="1" smtClean="0">
                                      <a:solidFill>
                                        <a:srgbClr val="9900CC"/>
                                      </a:solidFill>
                                      <a:latin typeface="Cambria Math" panose="02040503050406030204" pitchFamily="18" charset="0"/>
                                      <a:ea typeface="Cambria Math" panose="02040503050406030204" pitchFamily="18" charset="0"/>
                                    </a:rPr>
                                    <m:t>𝑦</m:t>
                                  </m:r>
                                </m:e>
                                <m:sup>
                                  <m:r>
                                    <a:rPr lang="en-US" b="0" i="1" smtClean="0">
                                      <a:solidFill>
                                        <a:srgbClr val="9900CC"/>
                                      </a:solidFill>
                                      <a:latin typeface="Cambria Math" panose="02040503050406030204" pitchFamily="18" charset="0"/>
                                      <a:ea typeface="Cambria Math" panose="02040503050406030204" pitchFamily="18" charset="0"/>
                                    </a:rPr>
                                    <m:t>∗</m:t>
                                  </m:r>
                                </m:sup>
                              </m:sSup>
                              <m:r>
                                <a:rPr lang="en-US" b="0" i="1" smtClean="0">
                                  <a:solidFill>
                                    <a:srgbClr val="9900CC"/>
                                  </a:solidFill>
                                  <a:latin typeface="Cambria Math" panose="02040503050406030204" pitchFamily="18" charset="0"/>
                                  <a:ea typeface="Cambria Math" panose="02040503050406030204" pitchFamily="18" charset="0"/>
                                </a:rPr>
                                <m:t>) </m:t>
                              </m:r>
                            </m:num>
                            <m:den>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𝑥</m:t>
                              </m:r>
                            </m:den>
                          </m:f>
                        </m:e>
                      </m:d>
                    </m:oMath>
                  </m:oMathPara>
                </a14:m>
                <a:endParaRPr lang="en-US" dirty="0"/>
              </a:p>
              <a:p>
                <a:pPr marL="457200" indent="-457200">
                  <a:buFont typeface="Arial" panose="020B0604020202020204" pitchFamily="34" charset="0"/>
                  <a:buChar char="•"/>
                </a:pPr>
                <a:r>
                  <a:rPr lang="en-US" b="1" dirty="0"/>
                  <a:t>Iterative gradient sign method:</a:t>
                </a:r>
                <a:r>
                  <a:rPr lang="en-US" dirty="0"/>
                  <a:t> take multiple small steps until misclassified, each time clip result to be within </a:t>
                </a:r>
                <a14:m>
                  <m:oMath xmlns:m="http://schemas.openxmlformats.org/officeDocument/2006/math">
                    <m:r>
                      <a:rPr lang="en-US" i="1" smtClean="0">
                        <a:latin typeface="Cambria Math" panose="02040503050406030204" pitchFamily="18" charset="0"/>
                        <a:ea typeface="Cambria Math" panose="02040503050406030204" pitchFamily="18" charset="0"/>
                      </a:rPr>
                      <m:t>𝜖</m:t>
                    </m:r>
                  </m:oMath>
                </a14:m>
                <a:r>
                  <a:rPr lang="en-US" dirty="0"/>
                  <a:t>-neighborhood of original image</a:t>
                </a:r>
              </a:p>
              <a:p>
                <a:pPr marL="457200" indent="-457200">
                  <a:buFont typeface="Arial" panose="020B0604020202020204" pitchFamily="34" charset="0"/>
                  <a:buChar char="•"/>
                </a:pPr>
                <a:r>
                  <a:rPr lang="en-US" b="1" i="1" dirty="0"/>
                  <a:t>Least likely class </a:t>
                </a:r>
                <a:r>
                  <a:rPr lang="en-US" b="1" dirty="0"/>
                  <a:t>method:</a:t>
                </a:r>
                <a:r>
                  <a:rPr lang="en-US" dirty="0"/>
                  <a:t> try to misclassify image as class </a:t>
                </a:r>
                <a14:m>
                  <m:oMath xmlns:m="http://schemas.openxmlformats.org/officeDocument/2006/math">
                    <m:acc>
                      <m:accPr>
                        <m:chr m:val="̂"/>
                        <m:ctrlPr>
                          <a:rPr lang="en-US" i="1">
                            <a:solidFill>
                              <a:srgbClr val="9900CC"/>
                            </a:solidFill>
                            <a:latin typeface="Cambria Math" panose="02040503050406030204" pitchFamily="18" charset="0"/>
                            <a:ea typeface="Cambria Math" panose="02040503050406030204" pitchFamily="18" charset="0"/>
                          </a:rPr>
                        </m:ctrlPr>
                      </m:accPr>
                      <m:e>
                        <m:r>
                          <a:rPr lang="en-US" i="1">
                            <a:solidFill>
                              <a:srgbClr val="9900CC"/>
                            </a:solidFill>
                            <a:latin typeface="Cambria Math" panose="02040503050406030204" pitchFamily="18" charset="0"/>
                            <a:ea typeface="Cambria Math" panose="02040503050406030204" pitchFamily="18" charset="0"/>
                          </a:rPr>
                          <m:t>𝑦</m:t>
                        </m:r>
                      </m:e>
                    </m:acc>
                    <m:r>
                      <a:rPr lang="en-US" i="1">
                        <a:solidFill>
                          <a:srgbClr val="9900CC"/>
                        </a:solidFill>
                        <a:latin typeface="Cambria Math" panose="02040503050406030204" pitchFamily="18" charset="0"/>
                        <a:ea typeface="Cambria Math" panose="02040503050406030204" pitchFamily="18" charset="0"/>
                      </a:rPr>
                      <m:t> </m:t>
                    </m:r>
                  </m:oMath>
                </a14:m>
                <a:r>
                  <a:rPr lang="en-US" dirty="0"/>
                  <a:t>with smallest initial score:</a:t>
                </a:r>
              </a:p>
              <a:p>
                <a:pPr marL="0" indent="0"/>
                <a14:m>
                  <m:oMathPara xmlns:m="http://schemas.openxmlformats.org/officeDocument/2006/math">
                    <m:oMathParaPr>
                      <m:jc m:val="centerGroup"/>
                    </m:oMathParaPr>
                    <m:oMath xmlns:m="http://schemas.openxmlformats.org/officeDocument/2006/math">
                      <m:r>
                        <a:rPr lang="en-US" i="1">
                          <a:solidFill>
                            <a:srgbClr val="9900CC"/>
                          </a:solidFill>
                          <a:latin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b="0"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𝜖</m:t>
                      </m:r>
                      <m:r>
                        <a:rPr lang="en-US" i="1">
                          <a:solidFill>
                            <a:srgbClr val="9900CC"/>
                          </a:solidFill>
                          <a:latin typeface="Cambria Math" panose="02040503050406030204" pitchFamily="18" charset="0"/>
                          <a:ea typeface="Cambria Math" panose="02040503050406030204" pitchFamily="18" charset="0"/>
                        </a:rPr>
                        <m:t> </m:t>
                      </m:r>
                      <m:r>
                        <m:rPr>
                          <m:sty m:val="p"/>
                        </m:rPr>
                        <a:rPr lang="en-US">
                          <a:solidFill>
                            <a:srgbClr val="9900CC"/>
                          </a:solidFill>
                          <a:latin typeface="Cambria Math" panose="02040503050406030204" pitchFamily="18" charset="0"/>
                          <a:ea typeface="Cambria Math" panose="02040503050406030204" pitchFamily="18" charset="0"/>
                        </a:rPr>
                        <m:t>sgn</m:t>
                      </m:r>
                      <m:r>
                        <a:rPr lang="en-US" i="1">
                          <a:solidFill>
                            <a:srgbClr val="9900CC"/>
                          </a:solidFill>
                          <a:latin typeface="Cambria Math" panose="02040503050406030204" pitchFamily="18" charset="0"/>
                          <a:ea typeface="Cambria Math" panose="02040503050406030204" pitchFamily="18" charset="0"/>
                        </a:rPr>
                        <m:t>⁡</m:t>
                      </m:r>
                      <m:d>
                        <m:dPr>
                          <m:ctrlPr>
                            <a:rPr lang="en-US" i="1">
                              <a:solidFill>
                                <a:srgbClr val="9900CC"/>
                              </a:solidFill>
                              <a:latin typeface="Cambria Math" panose="02040503050406030204" pitchFamily="18" charset="0"/>
                              <a:ea typeface="Cambria Math" panose="02040503050406030204" pitchFamily="18" charset="0"/>
                            </a:rPr>
                          </m:ctrlPr>
                        </m:dPr>
                        <m:e>
                          <m:f>
                            <m:fPr>
                              <m:ctrlPr>
                                <a:rPr lang="en-US" i="1">
                                  <a:solidFill>
                                    <a:srgbClr val="9900CC"/>
                                  </a:solidFill>
                                  <a:latin typeface="Cambria Math" panose="02040503050406030204" pitchFamily="18" charset="0"/>
                                  <a:ea typeface="Cambria Math" panose="02040503050406030204" pitchFamily="18" charset="0"/>
                                </a:rPr>
                              </m:ctrlPr>
                            </m:fPr>
                            <m:num>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𝐿</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acc>
                                <m:accPr>
                                  <m:chr m:val="̂"/>
                                  <m:ctrlPr>
                                    <a:rPr lang="en-US" i="1" smtClean="0">
                                      <a:solidFill>
                                        <a:srgbClr val="9900CC"/>
                                      </a:solidFill>
                                      <a:latin typeface="Cambria Math" panose="02040503050406030204" pitchFamily="18" charset="0"/>
                                      <a:ea typeface="Cambria Math" panose="02040503050406030204" pitchFamily="18" charset="0"/>
                                    </a:rPr>
                                  </m:ctrlPr>
                                </m:accPr>
                                <m:e>
                                  <m:r>
                                    <a:rPr lang="en-US" b="0" i="1" smtClean="0">
                                      <a:solidFill>
                                        <a:srgbClr val="9900CC"/>
                                      </a:solidFill>
                                      <a:latin typeface="Cambria Math" panose="02040503050406030204" pitchFamily="18" charset="0"/>
                                      <a:ea typeface="Cambria Math" panose="02040503050406030204" pitchFamily="18" charset="0"/>
                                    </a:rPr>
                                    <m:t>𝑦</m:t>
                                  </m:r>
                                </m:e>
                              </m:acc>
                              <m:r>
                                <a:rPr lang="en-US" i="1">
                                  <a:solidFill>
                                    <a:srgbClr val="9900CC"/>
                                  </a:solidFill>
                                  <a:latin typeface="Cambria Math" panose="02040503050406030204" pitchFamily="18" charset="0"/>
                                  <a:ea typeface="Cambria Math" panose="02040503050406030204" pitchFamily="18" charset="0"/>
                                </a:rPr>
                                <m:t>) </m:t>
                              </m:r>
                            </m:num>
                            <m:den>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𝑥</m:t>
                              </m:r>
                            </m:den>
                          </m:f>
                        </m:e>
                      </m:d>
                    </m:oMath>
                  </m:oMathPara>
                </a14:m>
                <a:endParaRPr lang="en-US" dirty="0"/>
              </a:p>
            </p:txBody>
          </p:sp>
        </mc:Choice>
        <mc:Fallback xmlns="">
          <p:sp>
            <p:nvSpPr>
              <p:cNvPr id="3" name="Content Placeholder 2">
                <a:extLst>
                  <a:ext uri="{FF2B5EF4-FFF2-40B4-BE49-F238E27FC236}">
                    <a16:creationId xmlns:a16="http://schemas.microsoft.com/office/drawing/2014/main" id="{9A29F8D1-737B-8F4B-8320-7003FA2C69C2}"/>
                  </a:ext>
                </a:extLst>
              </p:cNvPr>
              <p:cNvSpPr>
                <a:spLocks noGrp="1" noRot="1" noChangeAspect="1" noMove="1" noResize="1" noEditPoints="1" noAdjustHandles="1" noChangeArrowheads="1" noChangeShapeType="1" noTextEdit="1"/>
              </p:cNvSpPr>
              <p:nvPr>
                <p:ph idx="1"/>
              </p:nvPr>
            </p:nvSpPr>
            <p:spPr>
              <a:xfrm>
                <a:off x="685800" y="914400"/>
                <a:ext cx="7772400" cy="5257800"/>
              </a:xfrm>
              <a:blipFill>
                <a:blip r:embed="rId5"/>
                <a:stretch>
                  <a:fillRect l="-1305" t="-1449" r="-277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4E8268F-EF6C-964C-902D-B6FA06D76BB4}"/>
              </a:ext>
            </a:extLst>
          </p:cNvPr>
          <p:cNvSpPr/>
          <p:nvPr/>
        </p:nvSpPr>
        <p:spPr>
          <a:xfrm>
            <a:off x="0" y="6172200"/>
            <a:ext cx="9144000" cy="646331"/>
          </a:xfrm>
          <a:prstGeom prst="rect">
            <a:avLst/>
          </a:prstGeom>
        </p:spPr>
        <p:txBody>
          <a:bodyPr wrap="square">
            <a:spAutoFit/>
          </a:bodyPr>
          <a:lstStyle/>
          <a:p>
            <a:pPr algn="ctr"/>
            <a:r>
              <a:rPr lang="en-US" sz="1800" b="0" dirty="0"/>
              <a:t>A. </a:t>
            </a:r>
            <a:r>
              <a:rPr lang="en-US" sz="1800" b="0" dirty="0" err="1"/>
              <a:t>Kurakin</a:t>
            </a:r>
            <a:r>
              <a:rPr lang="en-US" sz="1800" b="0" dirty="0"/>
              <a:t>, I. </a:t>
            </a:r>
            <a:r>
              <a:rPr lang="en-US" sz="1800" b="0" dirty="0" err="1"/>
              <a:t>Goodfellow</a:t>
            </a:r>
            <a:r>
              <a:rPr lang="en-US" sz="1800" b="0" dirty="0"/>
              <a:t>, S. </a:t>
            </a:r>
            <a:r>
              <a:rPr lang="en-US" sz="1800" b="0" dirty="0" err="1"/>
              <a:t>Bengio</a:t>
            </a:r>
            <a:r>
              <a:rPr lang="en-US" sz="1800" b="0" dirty="0"/>
              <a:t>, </a:t>
            </a:r>
            <a:r>
              <a:rPr lang="en-US" sz="1800" b="0" dirty="0">
                <a:hlinkClick r:id="rId6"/>
              </a:rPr>
              <a:t>Adversarial examples in the real world</a:t>
            </a:r>
            <a:r>
              <a:rPr lang="en-US" sz="1800" b="0" dirty="0"/>
              <a:t>, </a:t>
            </a:r>
            <a:br>
              <a:rPr lang="en-US" sz="1800" b="0" dirty="0"/>
            </a:br>
            <a:r>
              <a:rPr lang="en-US" sz="1800" b="0" dirty="0"/>
              <a:t>ICLR 2017 workshop</a:t>
            </a:r>
          </a:p>
        </p:txBody>
      </p:sp>
    </p:spTree>
    <p:custDataLst>
      <p:tags r:id="rId1"/>
    </p:custDataLst>
    <p:extLst>
      <p:ext uri="{BB962C8B-B14F-4D97-AF65-F5344CB8AC3E}">
        <p14:creationId xmlns:p14="http://schemas.microsoft.com/office/powerpoint/2010/main" val="443881184"/>
      </p:ext>
    </p:extLst>
  </p:cSld>
  <p:clrMapOvr>
    <a:masterClrMapping/>
  </p:clrMapOvr>
  <mc:AlternateContent xmlns:mc="http://schemas.openxmlformats.org/markup-compatibility/2006" xmlns:p14="http://schemas.microsoft.com/office/powerpoint/2010/main">
    <mc:Choice Requires="p14">
      <p:transition spd="slow" p14:dur="2000" advTm="270666"/>
    </mc:Choice>
    <mc:Fallback xmlns="">
      <p:transition spd="slow" advTm="2706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718-CCBC-E64E-8821-92DD48FAB521}"/>
              </a:ext>
            </a:extLst>
          </p:cNvPr>
          <p:cNvSpPr>
            <a:spLocks noGrp="1"/>
          </p:cNvSpPr>
          <p:nvPr>
            <p:ph type="title"/>
          </p:nvPr>
        </p:nvSpPr>
        <p:spPr/>
        <p:txBody>
          <a:bodyPr/>
          <a:lstStyle/>
          <a:p>
            <a:r>
              <a:rPr lang="en-US" dirty="0"/>
              <a:t>Generating adversarial examples</a:t>
            </a:r>
          </a:p>
        </p:txBody>
      </p:sp>
      <p:sp>
        <p:nvSpPr>
          <p:cNvPr id="4" name="Rectangle 3">
            <a:extLst>
              <a:ext uri="{FF2B5EF4-FFF2-40B4-BE49-F238E27FC236}">
                <a16:creationId xmlns:a16="http://schemas.microsoft.com/office/drawing/2014/main" id="{44E8268F-EF6C-964C-902D-B6FA06D76BB4}"/>
              </a:ext>
            </a:extLst>
          </p:cNvPr>
          <p:cNvSpPr/>
          <p:nvPr/>
        </p:nvSpPr>
        <p:spPr>
          <a:xfrm>
            <a:off x="0" y="6172200"/>
            <a:ext cx="9144000" cy="646331"/>
          </a:xfrm>
          <a:prstGeom prst="rect">
            <a:avLst/>
          </a:prstGeom>
        </p:spPr>
        <p:txBody>
          <a:bodyPr wrap="square">
            <a:spAutoFit/>
          </a:bodyPr>
          <a:lstStyle/>
          <a:p>
            <a:pPr algn="ctr"/>
            <a:r>
              <a:rPr lang="en-US" sz="1800" b="0" dirty="0"/>
              <a:t>A. </a:t>
            </a:r>
            <a:r>
              <a:rPr lang="en-US" sz="1800" b="0" dirty="0" err="1"/>
              <a:t>Kurakin</a:t>
            </a:r>
            <a:r>
              <a:rPr lang="en-US" sz="1800" b="0" dirty="0"/>
              <a:t>, I. </a:t>
            </a:r>
            <a:r>
              <a:rPr lang="en-US" sz="1800" b="0" dirty="0" err="1"/>
              <a:t>Goodfellow</a:t>
            </a:r>
            <a:r>
              <a:rPr lang="en-US" sz="1800" b="0" dirty="0"/>
              <a:t>, S. </a:t>
            </a:r>
            <a:r>
              <a:rPr lang="en-US" sz="1800" b="0" dirty="0" err="1"/>
              <a:t>Bengio</a:t>
            </a:r>
            <a:r>
              <a:rPr lang="en-US" sz="1800" b="0" dirty="0"/>
              <a:t>, </a:t>
            </a:r>
            <a:r>
              <a:rPr lang="en-US" sz="1800" b="0" dirty="0">
                <a:hlinkClick r:id="rId2"/>
              </a:rPr>
              <a:t>Adversarial examples in the real world</a:t>
            </a:r>
            <a:r>
              <a:rPr lang="en-US" sz="1800" b="0" dirty="0"/>
              <a:t>, </a:t>
            </a:r>
            <a:br>
              <a:rPr lang="en-US" sz="1800" b="0" dirty="0"/>
            </a:br>
            <a:r>
              <a:rPr lang="en-US" sz="1800" b="0" dirty="0"/>
              <a:t>ICLR 2017 workshop</a:t>
            </a:r>
          </a:p>
        </p:txBody>
      </p:sp>
      <p:pic>
        <p:nvPicPr>
          <p:cNvPr id="10" name="Picture 9">
            <a:extLst>
              <a:ext uri="{FF2B5EF4-FFF2-40B4-BE49-F238E27FC236}">
                <a16:creationId xmlns:a16="http://schemas.microsoft.com/office/drawing/2014/main" id="{CB5E7020-BE77-0E42-9C64-368CC576F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309" y="914400"/>
            <a:ext cx="4915891" cy="52578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AD9EA5F-340F-1A4F-B840-5FB87C5C1179}"/>
                  </a:ext>
                </a:extLst>
              </p:cNvPr>
              <p:cNvSpPr/>
              <p:nvPr/>
            </p:nvSpPr>
            <p:spPr>
              <a:xfrm>
                <a:off x="381001" y="3200400"/>
                <a:ext cx="2895600" cy="830997"/>
              </a:xfrm>
              <a:prstGeom prst="rect">
                <a:avLst/>
              </a:prstGeom>
            </p:spPr>
            <p:txBody>
              <a:bodyPr wrap="square">
                <a:spAutoFit/>
              </a:bodyPr>
              <a:lstStyle/>
              <a:p>
                <a:r>
                  <a:rPr lang="en-US" b="0" dirty="0">
                    <a:ea typeface="Cambria Math" panose="02040503050406030204" pitchFamily="18" charset="0"/>
                  </a:rPr>
                  <a:t>Comparison of methods </a:t>
                </a:r>
                <a:r>
                  <a:rPr lang="en-US" b="0" dirty="0">
                    <a:solidFill>
                      <a:schemeClr val="tx1"/>
                    </a:solidFill>
                    <a:ea typeface="Cambria Math" panose="02040503050406030204" pitchFamily="18" charset="0"/>
                  </a:rPr>
                  <a:t>for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𝜖</m:t>
                    </m:r>
                    <m:r>
                      <a:rPr lang="en-US" b="0" i="1" smtClean="0">
                        <a:solidFill>
                          <a:schemeClr val="tx1"/>
                        </a:solidFill>
                        <a:latin typeface="Cambria Math" panose="02040503050406030204" pitchFamily="18" charset="0"/>
                        <a:ea typeface="Cambria Math" panose="02040503050406030204" pitchFamily="18" charset="0"/>
                      </a:rPr>
                      <m:t>=32</m:t>
                    </m:r>
                  </m:oMath>
                </a14:m>
                <a:endParaRPr lang="en-US" b="0" dirty="0"/>
              </a:p>
            </p:txBody>
          </p:sp>
        </mc:Choice>
        <mc:Fallback xmlns="">
          <p:sp>
            <p:nvSpPr>
              <p:cNvPr id="11" name="Rectangle 10">
                <a:extLst>
                  <a:ext uri="{FF2B5EF4-FFF2-40B4-BE49-F238E27FC236}">
                    <a16:creationId xmlns:a16="http://schemas.microsoft.com/office/drawing/2014/main" id="{DAD9EA5F-340F-1A4F-B840-5FB87C5C1179}"/>
                  </a:ext>
                </a:extLst>
              </p:cNvPr>
              <p:cNvSpPr>
                <a:spLocks noRot="1" noChangeAspect="1" noMove="1" noResize="1" noEditPoints="1" noAdjustHandles="1" noChangeArrowheads="1" noChangeShapeType="1" noTextEdit="1"/>
              </p:cNvSpPr>
              <p:nvPr/>
            </p:nvSpPr>
            <p:spPr>
              <a:xfrm>
                <a:off x="381001" y="3200400"/>
                <a:ext cx="2895600" cy="830997"/>
              </a:xfrm>
              <a:prstGeom prst="rect">
                <a:avLst/>
              </a:prstGeom>
              <a:blipFill>
                <a:blip r:embed="rId6"/>
                <a:stretch>
                  <a:fillRect l="-3057" t="-6154" b="-15385"/>
                </a:stretch>
              </a:blipFill>
            </p:spPr>
            <p:txBody>
              <a:bodyPr/>
              <a:lstStyle/>
              <a:p>
                <a:r>
                  <a:rPr lang="en-US">
                    <a:noFill/>
                  </a:rPr>
                  <a:t> </a:t>
                </a:r>
              </a:p>
            </p:txBody>
          </p:sp>
        </mc:Fallback>
      </mc:AlternateContent>
    </p:spTree>
    <p:extLst>
      <p:ext uri="{BB962C8B-B14F-4D97-AF65-F5344CB8AC3E}">
        <p14:creationId xmlns:p14="http://schemas.microsoft.com/office/powerpoint/2010/main" val="613412331"/>
      </p:ext>
    </p:extLst>
  </p:cSld>
  <p:clrMapOvr>
    <a:masterClrMapping/>
  </p:clrMapOvr>
  <mc:AlternateContent xmlns:mc="http://schemas.openxmlformats.org/markup-compatibility/2006" xmlns:p14="http://schemas.microsoft.com/office/powerpoint/2010/main">
    <mc:Choice Requires="p14">
      <p:transition spd="slow" p14:dur="2000" advTm="112052"/>
    </mc:Choice>
    <mc:Fallback xmlns="">
      <p:transition spd="slow" advTm="11205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718-CCBC-E64E-8821-92DD48FAB521}"/>
              </a:ext>
            </a:extLst>
          </p:cNvPr>
          <p:cNvSpPr>
            <a:spLocks noGrp="1"/>
          </p:cNvSpPr>
          <p:nvPr>
            <p:ph type="title"/>
          </p:nvPr>
        </p:nvSpPr>
        <p:spPr/>
        <p:txBody>
          <a:bodyPr/>
          <a:lstStyle/>
          <a:p>
            <a:r>
              <a:rPr lang="en-US" dirty="0"/>
              <a:t>Generating adversarial examples</a:t>
            </a:r>
          </a:p>
        </p:txBody>
      </p:sp>
      <p:sp>
        <p:nvSpPr>
          <p:cNvPr id="4" name="Rectangle 3">
            <a:extLst>
              <a:ext uri="{FF2B5EF4-FFF2-40B4-BE49-F238E27FC236}">
                <a16:creationId xmlns:a16="http://schemas.microsoft.com/office/drawing/2014/main" id="{44E8268F-EF6C-964C-902D-B6FA06D76BB4}"/>
              </a:ext>
            </a:extLst>
          </p:cNvPr>
          <p:cNvSpPr/>
          <p:nvPr/>
        </p:nvSpPr>
        <p:spPr>
          <a:xfrm>
            <a:off x="0" y="6172200"/>
            <a:ext cx="9144000" cy="646331"/>
          </a:xfrm>
          <a:prstGeom prst="rect">
            <a:avLst/>
          </a:prstGeom>
        </p:spPr>
        <p:txBody>
          <a:bodyPr wrap="square">
            <a:spAutoFit/>
          </a:bodyPr>
          <a:lstStyle/>
          <a:p>
            <a:pPr algn="ctr"/>
            <a:r>
              <a:rPr lang="en-US" sz="1800" b="0" dirty="0"/>
              <a:t>A. </a:t>
            </a:r>
            <a:r>
              <a:rPr lang="en-US" sz="1800" b="0" dirty="0" err="1"/>
              <a:t>Kurakin</a:t>
            </a:r>
            <a:r>
              <a:rPr lang="en-US" sz="1800" b="0" dirty="0"/>
              <a:t>, I. </a:t>
            </a:r>
            <a:r>
              <a:rPr lang="en-US" sz="1800" b="0" dirty="0" err="1"/>
              <a:t>Goodfellow</a:t>
            </a:r>
            <a:r>
              <a:rPr lang="en-US" sz="1800" b="0" dirty="0"/>
              <a:t>, S. </a:t>
            </a:r>
            <a:r>
              <a:rPr lang="en-US" sz="1800" b="0" dirty="0" err="1"/>
              <a:t>Bengio</a:t>
            </a:r>
            <a:r>
              <a:rPr lang="en-US" sz="1800" b="0" dirty="0"/>
              <a:t>, </a:t>
            </a:r>
            <a:r>
              <a:rPr lang="en-US" sz="1800" b="0" dirty="0">
                <a:hlinkClick r:id="rId2"/>
              </a:rPr>
              <a:t>Adversarial examples in the real world</a:t>
            </a:r>
            <a:r>
              <a:rPr lang="en-US" sz="1800" b="0" dirty="0"/>
              <a:t>, </a:t>
            </a:r>
            <a:br>
              <a:rPr lang="en-US" sz="1800" b="0" dirty="0"/>
            </a:br>
            <a:r>
              <a:rPr lang="en-US" sz="1800" b="0" dirty="0"/>
              <a:t>ICLR 2017 workshop</a:t>
            </a:r>
          </a:p>
        </p:txBody>
      </p:sp>
      <p:pic>
        <p:nvPicPr>
          <p:cNvPr id="8" name="Picture 7">
            <a:extLst>
              <a:ext uri="{FF2B5EF4-FFF2-40B4-BE49-F238E27FC236}">
                <a16:creationId xmlns:a16="http://schemas.microsoft.com/office/drawing/2014/main" id="{E7E1B0DF-E574-3F4A-94A7-F111FD268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2547"/>
            <a:ext cx="9144000" cy="4392905"/>
          </a:xfrm>
          <a:prstGeom prst="rect">
            <a:avLst/>
          </a:prstGeom>
        </p:spPr>
      </p:pic>
    </p:spTree>
    <p:extLst>
      <p:ext uri="{BB962C8B-B14F-4D97-AF65-F5344CB8AC3E}">
        <p14:creationId xmlns:p14="http://schemas.microsoft.com/office/powerpoint/2010/main" val="3615260788"/>
      </p:ext>
    </p:extLst>
  </p:cSld>
  <p:clrMapOvr>
    <a:masterClrMapping/>
  </p:clrMapOvr>
  <mc:AlternateContent xmlns:mc="http://schemas.openxmlformats.org/markup-compatibility/2006" xmlns:p14="http://schemas.microsoft.com/office/powerpoint/2010/main">
    <mc:Choice Requires="p14">
      <p:transition spd="slow" p14:dur="2000" advTm="172928"/>
    </mc:Choice>
    <mc:Fallback xmlns="">
      <p:transition spd="slow" advTm="17292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718-CCBC-E64E-8821-92DD48FAB521}"/>
              </a:ext>
            </a:extLst>
          </p:cNvPr>
          <p:cNvSpPr>
            <a:spLocks noGrp="1"/>
          </p:cNvSpPr>
          <p:nvPr>
            <p:ph type="title"/>
          </p:nvPr>
        </p:nvSpPr>
        <p:spPr/>
        <p:txBody>
          <a:bodyPr/>
          <a:lstStyle/>
          <a:p>
            <a:r>
              <a:rPr lang="en-US" dirty="0"/>
              <a:t>Printed adversarial examples</a:t>
            </a:r>
          </a:p>
        </p:txBody>
      </p:sp>
      <p:sp>
        <p:nvSpPr>
          <p:cNvPr id="7" name="Content Placeholder 6">
            <a:extLst>
              <a:ext uri="{FF2B5EF4-FFF2-40B4-BE49-F238E27FC236}">
                <a16:creationId xmlns:a16="http://schemas.microsoft.com/office/drawing/2014/main" id="{20A5AC42-FF82-254A-AE75-CCD059053CFB}"/>
              </a:ext>
            </a:extLst>
          </p:cNvPr>
          <p:cNvSpPr>
            <a:spLocks noGrp="1"/>
          </p:cNvSpPr>
          <p:nvPr>
            <p:ph idx="1"/>
          </p:nvPr>
        </p:nvSpPr>
        <p:spPr/>
        <p:txBody>
          <a:bodyPr/>
          <a:lstStyle/>
          <a:p>
            <a:pPr marL="457200" indent="-457200">
              <a:buFont typeface="Arial" panose="020B0604020202020204" pitchFamily="34" charset="0"/>
              <a:buChar char="•"/>
            </a:pPr>
            <a:r>
              <a:rPr lang="en-US" sz="2400" dirty="0"/>
              <a:t>“Black box” attack on a cell phone app:</a:t>
            </a:r>
          </a:p>
          <a:p>
            <a:endParaRPr lang="en-US" dirty="0"/>
          </a:p>
        </p:txBody>
      </p:sp>
      <p:sp>
        <p:nvSpPr>
          <p:cNvPr id="4" name="Rectangle 3">
            <a:extLst>
              <a:ext uri="{FF2B5EF4-FFF2-40B4-BE49-F238E27FC236}">
                <a16:creationId xmlns:a16="http://schemas.microsoft.com/office/drawing/2014/main" id="{44E8268F-EF6C-964C-902D-B6FA06D76BB4}"/>
              </a:ext>
            </a:extLst>
          </p:cNvPr>
          <p:cNvSpPr/>
          <p:nvPr/>
        </p:nvSpPr>
        <p:spPr>
          <a:xfrm>
            <a:off x="0" y="6172200"/>
            <a:ext cx="9144000" cy="646331"/>
          </a:xfrm>
          <a:prstGeom prst="rect">
            <a:avLst/>
          </a:prstGeom>
        </p:spPr>
        <p:txBody>
          <a:bodyPr wrap="square">
            <a:spAutoFit/>
          </a:bodyPr>
          <a:lstStyle/>
          <a:p>
            <a:pPr algn="ctr"/>
            <a:r>
              <a:rPr lang="en-US" sz="1800" b="0" dirty="0"/>
              <a:t>A. </a:t>
            </a:r>
            <a:r>
              <a:rPr lang="en-US" sz="1800" b="0" dirty="0" err="1"/>
              <a:t>Kurakin</a:t>
            </a:r>
            <a:r>
              <a:rPr lang="en-US" sz="1800" b="0" dirty="0"/>
              <a:t>, I. </a:t>
            </a:r>
            <a:r>
              <a:rPr lang="en-US" sz="1800" b="0" dirty="0" err="1"/>
              <a:t>Goodfellow</a:t>
            </a:r>
            <a:r>
              <a:rPr lang="en-US" sz="1800" b="0" dirty="0"/>
              <a:t>, S. </a:t>
            </a:r>
            <a:r>
              <a:rPr lang="en-US" sz="1800" b="0" dirty="0" err="1"/>
              <a:t>Bengio</a:t>
            </a:r>
            <a:r>
              <a:rPr lang="en-US" sz="1800" b="0" dirty="0"/>
              <a:t>, </a:t>
            </a:r>
            <a:r>
              <a:rPr lang="en-US" sz="1800" b="0" dirty="0">
                <a:hlinkClick r:id="rId2"/>
              </a:rPr>
              <a:t>Adversarial examples in the real world</a:t>
            </a:r>
            <a:r>
              <a:rPr lang="en-US" sz="1800" b="0" dirty="0"/>
              <a:t>, </a:t>
            </a:r>
            <a:br>
              <a:rPr lang="en-US" sz="1800" b="0" dirty="0"/>
            </a:br>
            <a:r>
              <a:rPr lang="en-US" sz="1800" b="0" dirty="0"/>
              <a:t>ICLR 2017 workshop</a:t>
            </a:r>
          </a:p>
        </p:txBody>
      </p:sp>
      <p:pic>
        <p:nvPicPr>
          <p:cNvPr id="6" name="Picture 5">
            <a:extLst>
              <a:ext uri="{FF2B5EF4-FFF2-40B4-BE49-F238E27FC236}">
                <a16:creationId xmlns:a16="http://schemas.microsoft.com/office/drawing/2014/main" id="{A4CA3016-CB0F-BF4A-B70F-50010641D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97" y="1524000"/>
            <a:ext cx="8823003" cy="4343399"/>
          </a:xfrm>
          <a:prstGeom prst="rect">
            <a:avLst/>
          </a:prstGeom>
        </p:spPr>
      </p:pic>
    </p:spTree>
    <p:extLst>
      <p:ext uri="{BB962C8B-B14F-4D97-AF65-F5344CB8AC3E}">
        <p14:creationId xmlns:p14="http://schemas.microsoft.com/office/powerpoint/2010/main" val="353924776"/>
      </p:ext>
    </p:extLst>
  </p:cSld>
  <p:clrMapOvr>
    <a:masterClrMapping/>
  </p:clrMapOvr>
  <mc:AlternateContent xmlns:mc="http://schemas.openxmlformats.org/markup-compatibility/2006" xmlns:p14="http://schemas.microsoft.com/office/powerpoint/2010/main">
    <mc:Choice Requires="p14">
      <p:transition spd="slow" p14:dur="2000" advTm="106578"/>
    </mc:Choice>
    <mc:Fallback xmlns="">
      <p:transition spd="slow" advTm="10657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0718-CCBC-E64E-8821-92DD48FAB521}"/>
              </a:ext>
            </a:extLst>
          </p:cNvPr>
          <p:cNvSpPr>
            <a:spLocks noGrp="1"/>
          </p:cNvSpPr>
          <p:nvPr>
            <p:ph type="title"/>
          </p:nvPr>
        </p:nvSpPr>
        <p:spPr/>
        <p:txBody>
          <a:bodyPr/>
          <a:lstStyle/>
          <a:p>
            <a:r>
              <a:rPr lang="en-US" dirty="0"/>
              <a:t>Printed adversarial examples</a:t>
            </a:r>
          </a:p>
        </p:txBody>
      </p:sp>
      <p:sp>
        <p:nvSpPr>
          <p:cNvPr id="7" name="Content Placeholder 6">
            <a:extLst>
              <a:ext uri="{FF2B5EF4-FFF2-40B4-BE49-F238E27FC236}">
                <a16:creationId xmlns:a16="http://schemas.microsoft.com/office/drawing/2014/main" id="{20A5AC42-FF82-254A-AE75-CCD059053CFB}"/>
              </a:ext>
            </a:extLst>
          </p:cNvPr>
          <p:cNvSpPr>
            <a:spLocks noGrp="1"/>
          </p:cNvSpPr>
          <p:nvPr>
            <p:ph idx="1"/>
          </p:nvPr>
        </p:nvSpPr>
        <p:spPr/>
        <p:txBody>
          <a:bodyPr/>
          <a:lstStyle/>
          <a:p>
            <a:pPr marL="457200" indent="-457200">
              <a:buFont typeface="Arial" panose="020B0604020202020204" pitchFamily="34" charset="0"/>
              <a:buChar char="•"/>
            </a:pPr>
            <a:r>
              <a:rPr lang="en-US" sz="2400" dirty="0"/>
              <a:t>Accuracies for printed vs. digital images:</a:t>
            </a:r>
          </a:p>
          <a:p>
            <a:endParaRPr lang="en-US" dirty="0"/>
          </a:p>
        </p:txBody>
      </p:sp>
      <p:sp>
        <p:nvSpPr>
          <p:cNvPr id="4" name="Rectangle 3">
            <a:extLst>
              <a:ext uri="{FF2B5EF4-FFF2-40B4-BE49-F238E27FC236}">
                <a16:creationId xmlns:a16="http://schemas.microsoft.com/office/drawing/2014/main" id="{44E8268F-EF6C-964C-902D-B6FA06D76BB4}"/>
              </a:ext>
            </a:extLst>
          </p:cNvPr>
          <p:cNvSpPr/>
          <p:nvPr/>
        </p:nvSpPr>
        <p:spPr>
          <a:xfrm>
            <a:off x="0" y="6172200"/>
            <a:ext cx="9144000" cy="646331"/>
          </a:xfrm>
          <a:prstGeom prst="rect">
            <a:avLst/>
          </a:prstGeom>
        </p:spPr>
        <p:txBody>
          <a:bodyPr wrap="square">
            <a:spAutoFit/>
          </a:bodyPr>
          <a:lstStyle/>
          <a:p>
            <a:pPr algn="ctr"/>
            <a:r>
              <a:rPr lang="en-US" sz="1800" b="0" dirty="0"/>
              <a:t>A. </a:t>
            </a:r>
            <a:r>
              <a:rPr lang="en-US" sz="1800" b="0" dirty="0" err="1"/>
              <a:t>Kurakin</a:t>
            </a:r>
            <a:r>
              <a:rPr lang="en-US" sz="1800" b="0" dirty="0"/>
              <a:t>, I. </a:t>
            </a:r>
            <a:r>
              <a:rPr lang="en-US" sz="1800" b="0" dirty="0" err="1"/>
              <a:t>Goodfellow</a:t>
            </a:r>
            <a:r>
              <a:rPr lang="en-US" sz="1800" b="0" dirty="0"/>
              <a:t>, S. </a:t>
            </a:r>
            <a:r>
              <a:rPr lang="en-US" sz="1800" b="0" dirty="0" err="1"/>
              <a:t>Bengio</a:t>
            </a:r>
            <a:r>
              <a:rPr lang="en-US" sz="1800" b="0" dirty="0"/>
              <a:t>, </a:t>
            </a:r>
            <a:r>
              <a:rPr lang="en-US" sz="1800" b="0" dirty="0">
                <a:hlinkClick r:id="rId2"/>
              </a:rPr>
              <a:t>Adversarial examples in the real world</a:t>
            </a:r>
            <a:r>
              <a:rPr lang="en-US" sz="1800" b="0" dirty="0"/>
              <a:t>, </a:t>
            </a:r>
            <a:br>
              <a:rPr lang="en-US" sz="1800" b="0" dirty="0"/>
            </a:br>
            <a:r>
              <a:rPr lang="en-US" sz="1800" b="0" dirty="0"/>
              <a:t>ICLR 2017 workshop</a:t>
            </a:r>
          </a:p>
        </p:txBody>
      </p:sp>
      <p:pic>
        <p:nvPicPr>
          <p:cNvPr id="5" name="Picture 4">
            <a:extLst>
              <a:ext uri="{FF2B5EF4-FFF2-40B4-BE49-F238E27FC236}">
                <a16:creationId xmlns:a16="http://schemas.microsoft.com/office/drawing/2014/main" id="{3726BBA4-7CCC-D54A-89FB-D3E78E435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1867"/>
            <a:ext cx="9144000" cy="3979333"/>
          </a:xfrm>
          <a:prstGeom prst="rect">
            <a:avLst/>
          </a:prstGeom>
        </p:spPr>
      </p:pic>
    </p:spTree>
    <p:extLst>
      <p:ext uri="{BB962C8B-B14F-4D97-AF65-F5344CB8AC3E}">
        <p14:creationId xmlns:p14="http://schemas.microsoft.com/office/powerpoint/2010/main" val="2242032533"/>
      </p:ext>
    </p:extLst>
  </p:cSld>
  <p:clrMapOvr>
    <a:masterClrMapping/>
  </p:clrMapOvr>
  <mc:AlternateContent xmlns:mc="http://schemas.openxmlformats.org/markup-compatibility/2006" xmlns:p14="http://schemas.microsoft.com/office/powerpoint/2010/main">
    <mc:Choice Requires="p14">
      <p:transition spd="slow" p14:dur="2000" advTm="124312"/>
    </mc:Choice>
    <mc:Fallback xmlns="">
      <p:transition spd="slow" advTm="12431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32955-7592-5649-9AE7-E15813F1F22A}"/>
              </a:ext>
            </a:extLst>
          </p:cNvPr>
          <p:cNvSpPr>
            <a:spLocks noGrp="1"/>
          </p:cNvSpPr>
          <p:nvPr>
            <p:ph type="title"/>
          </p:nvPr>
        </p:nvSpPr>
        <p:spPr/>
        <p:txBody>
          <a:bodyPr/>
          <a:lstStyle/>
          <a:p>
            <a:r>
              <a:rPr lang="en-US" dirty="0"/>
              <a:t>Universal adversarial perturbations</a:t>
            </a:r>
          </a:p>
        </p:txBody>
      </p:sp>
      <p:sp>
        <p:nvSpPr>
          <p:cNvPr id="6" name="Content Placeholder 5">
            <a:extLst>
              <a:ext uri="{FF2B5EF4-FFF2-40B4-BE49-F238E27FC236}">
                <a16:creationId xmlns:a16="http://schemas.microsoft.com/office/drawing/2014/main" id="{00C5BE48-4DEB-BD4C-BB71-EA64930B5E39}"/>
              </a:ext>
            </a:extLst>
          </p:cNvPr>
          <p:cNvSpPr>
            <a:spLocks noGrp="1"/>
          </p:cNvSpPr>
          <p:nvPr>
            <p:ph idx="1"/>
          </p:nvPr>
        </p:nvSpPr>
        <p:spPr>
          <a:xfrm>
            <a:off x="152400" y="2438400"/>
            <a:ext cx="4953000" cy="2590800"/>
          </a:xfrm>
        </p:spPr>
        <p:txBody>
          <a:bodyPr/>
          <a:lstStyle/>
          <a:p>
            <a:pPr marL="457200" indent="-457200">
              <a:buFont typeface="Arial" panose="020B0604020202020204" pitchFamily="34" charset="0"/>
              <a:buChar char="•"/>
            </a:pPr>
            <a:r>
              <a:rPr lang="en-US" dirty="0"/>
              <a:t>Goal: for a given network, find an </a:t>
            </a:r>
            <a:r>
              <a:rPr lang="en-US" i="1" dirty="0"/>
              <a:t>image-independent</a:t>
            </a:r>
            <a:r>
              <a:rPr lang="en-US" dirty="0"/>
              <a:t> perturbation vector that causes </a:t>
            </a:r>
            <a:r>
              <a:rPr lang="en-US" i="1" dirty="0"/>
              <a:t>all images</a:t>
            </a:r>
            <a:r>
              <a:rPr lang="en-US" dirty="0"/>
              <a:t> to be misclassified with high probability</a:t>
            </a:r>
          </a:p>
        </p:txBody>
      </p:sp>
      <p:sp>
        <p:nvSpPr>
          <p:cNvPr id="4" name="Rectangle 3">
            <a:extLst>
              <a:ext uri="{FF2B5EF4-FFF2-40B4-BE49-F238E27FC236}">
                <a16:creationId xmlns:a16="http://schemas.microsoft.com/office/drawing/2014/main" id="{88D12A2D-844F-4E4A-AFD0-73F2B8294B24}"/>
              </a:ext>
            </a:extLst>
          </p:cNvPr>
          <p:cNvSpPr/>
          <p:nvPr/>
        </p:nvSpPr>
        <p:spPr>
          <a:xfrm>
            <a:off x="228600" y="6172200"/>
            <a:ext cx="8686800" cy="646331"/>
          </a:xfrm>
          <a:prstGeom prst="rect">
            <a:avLst/>
          </a:prstGeom>
        </p:spPr>
        <p:txBody>
          <a:bodyPr wrap="square">
            <a:spAutoFit/>
          </a:bodyPr>
          <a:lstStyle/>
          <a:p>
            <a:pPr algn="ctr"/>
            <a:r>
              <a:rPr lang="en-US" sz="1800" b="0" dirty="0"/>
              <a:t>S.-M. </a:t>
            </a:r>
            <a:r>
              <a:rPr lang="en-US" sz="1800" b="0" dirty="0" err="1"/>
              <a:t>Moosavi-Dezfooli</a:t>
            </a:r>
            <a:r>
              <a:rPr lang="en-US" sz="1800" b="0" dirty="0"/>
              <a:t>, A. Fawzi, O. Fawzi, P. </a:t>
            </a:r>
            <a:r>
              <a:rPr lang="en-US" sz="1800" b="0" dirty="0" err="1"/>
              <a:t>Frossard</a:t>
            </a:r>
            <a:r>
              <a:rPr lang="en-US" sz="1800" b="0" dirty="0"/>
              <a:t>, </a:t>
            </a:r>
            <a:r>
              <a:rPr lang="en-US" sz="1800" b="0" dirty="0">
                <a:hlinkClick r:id="rId2"/>
              </a:rPr>
              <a:t>Universal adversarial perturbations</a:t>
            </a:r>
            <a:r>
              <a:rPr lang="en-US" sz="1800" b="0" dirty="0"/>
              <a:t>, CVPR 2017</a:t>
            </a:r>
          </a:p>
        </p:txBody>
      </p:sp>
      <p:pic>
        <p:nvPicPr>
          <p:cNvPr id="7" name="Picture 6">
            <a:extLst>
              <a:ext uri="{FF2B5EF4-FFF2-40B4-BE49-F238E27FC236}">
                <a16:creationId xmlns:a16="http://schemas.microsoft.com/office/drawing/2014/main" id="{107463A1-7F71-6246-A2D6-51AFD293FD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3106" y="1071932"/>
            <a:ext cx="3998494" cy="5100268"/>
          </a:xfrm>
          <a:prstGeom prst="rect">
            <a:avLst/>
          </a:prstGeom>
        </p:spPr>
      </p:pic>
    </p:spTree>
    <p:extLst>
      <p:ext uri="{BB962C8B-B14F-4D97-AF65-F5344CB8AC3E}">
        <p14:creationId xmlns:p14="http://schemas.microsoft.com/office/powerpoint/2010/main" val="2901979909"/>
      </p:ext>
    </p:extLst>
  </p:cSld>
  <p:clrMapOvr>
    <a:masterClrMapping/>
  </p:clrMapOvr>
  <mc:AlternateContent xmlns:mc="http://schemas.openxmlformats.org/markup-compatibility/2006" xmlns:p14="http://schemas.microsoft.com/office/powerpoint/2010/main">
    <mc:Choice Requires="p14">
      <p:transition spd="slow" p14:dur="2000" advTm="118856"/>
    </mc:Choice>
    <mc:Fallback xmlns="">
      <p:transition spd="slow" advTm="11885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32955-7592-5649-9AE7-E15813F1F22A}"/>
              </a:ext>
            </a:extLst>
          </p:cNvPr>
          <p:cNvSpPr>
            <a:spLocks noGrp="1"/>
          </p:cNvSpPr>
          <p:nvPr>
            <p:ph type="title"/>
          </p:nvPr>
        </p:nvSpPr>
        <p:spPr/>
        <p:txBody>
          <a:bodyPr/>
          <a:lstStyle/>
          <a:p>
            <a:r>
              <a:rPr lang="en-US" dirty="0"/>
              <a:t>Universal adversarial perturbations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26E1D7-4E81-8145-A86D-A6DE8EDCC596}"/>
                  </a:ext>
                </a:extLst>
              </p:cNvPr>
              <p:cNvSpPr>
                <a:spLocks noGrp="1"/>
              </p:cNvSpPr>
              <p:nvPr>
                <p:ph idx="1"/>
              </p:nvPr>
            </p:nvSpPr>
            <p:spPr/>
            <p:txBody>
              <a:bodyPr/>
              <a:lstStyle/>
              <a:p>
                <a:pPr marL="0" indent="0">
                  <a:buNone/>
                </a:pPr>
                <a:r>
                  <a:rPr lang="en-US" b="1" dirty="0"/>
                  <a:t>Approach:</a:t>
                </a:r>
              </a:p>
              <a:p>
                <a:pPr marL="457200" indent="-457200">
                  <a:buFont typeface="Arial" panose="020B0604020202020204" pitchFamily="34" charset="0"/>
                  <a:buChar char="•"/>
                </a:pPr>
                <a:r>
                  <a:rPr lang="en-US" dirty="0"/>
                  <a:t>Start with </a:t>
                </a:r>
                <a14:m>
                  <m:oMath xmlns:m="http://schemas.openxmlformats.org/officeDocument/2006/math">
                    <m:r>
                      <a:rPr lang="en-US" b="0" i="1" dirty="0" smtClean="0">
                        <a:solidFill>
                          <a:srgbClr val="C00000"/>
                        </a:solidFill>
                        <a:latin typeface="Cambria Math" panose="02040503050406030204" pitchFamily="18" charset="0"/>
                      </a:rPr>
                      <m:t>𝑟</m:t>
                    </m:r>
                    <m:r>
                      <a:rPr lang="en-US" b="0" i="1" dirty="0" smtClean="0">
                        <a:solidFill>
                          <a:srgbClr val="C00000"/>
                        </a:solidFill>
                        <a:latin typeface="Cambria Math" panose="02040503050406030204" pitchFamily="18" charset="0"/>
                      </a:rPr>
                      <m:t> = 0</m:t>
                    </m:r>
                  </m:oMath>
                </a14:m>
                <a:endParaRPr lang="en-US" dirty="0">
                  <a:solidFill>
                    <a:srgbClr val="C00000"/>
                  </a:solidFill>
                </a:endParaRPr>
              </a:p>
              <a:p>
                <a:pPr marL="457200" indent="-457200">
                  <a:buFont typeface="Arial" panose="020B0604020202020204" pitchFamily="34" charset="0"/>
                  <a:buChar char="•"/>
                </a:pPr>
                <a:r>
                  <a:rPr lang="en-US" dirty="0"/>
                  <a:t>Cycle through training examples </a:t>
                </a:r>
                <a14:m>
                  <m:oMath xmlns:m="http://schemas.openxmlformats.org/officeDocument/2006/math">
                    <m:r>
                      <a:rPr lang="en-US" i="1" dirty="0">
                        <a:solidFill>
                          <a:srgbClr val="9900CC"/>
                        </a:solidFill>
                        <a:latin typeface="Cambria Math" panose="02040503050406030204" pitchFamily="18" charset="0"/>
                      </a:rPr>
                      <m:t>𝑥</m:t>
                    </m:r>
                    <m:r>
                      <a:rPr lang="en-US" i="1" baseline="-25000" dirty="0">
                        <a:solidFill>
                          <a:srgbClr val="9900CC"/>
                        </a:solidFill>
                        <a:latin typeface="Cambria Math" panose="02040503050406030204" pitchFamily="18" charset="0"/>
                      </a:rPr>
                      <m:t>𝑖</m:t>
                    </m:r>
                  </m:oMath>
                </a14:m>
                <a:r>
                  <a:rPr lang="en-US" dirty="0"/>
                  <a:t> (in multiple passes)</a:t>
                </a:r>
              </a:p>
              <a:p>
                <a:pPr marL="857250" lvl="1" indent="-457200">
                  <a:buFont typeface="Arial" panose="020B0604020202020204" pitchFamily="34" charset="0"/>
                  <a:buChar char="•"/>
                </a:pPr>
                <a:r>
                  <a:rPr lang="en-US" sz="2400" dirty="0"/>
                  <a:t>If </a:t>
                </a:r>
                <a14:m>
                  <m:oMath xmlns:m="http://schemas.openxmlformats.org/officeDocument/2006/math">
                    <m:r>
                      <a:rPr lang="en-US" sz="2400" b="0" i="1" dirty="0" smtClean="0">
                        <a:solidFill>
                          <a:srgbClr val="9900CC"/>
                        </a:solidFill>
                        <a:latin typeface="Cambria Math" panose="02040503050406030204" pitchFamily="18" charset="0"/>
                      </a:rPr>
                      <m:t>𝑥</m:t>
                    </m:r>
                    <m:r>
                      <a:rPr lang="en-US" sz="2400" b="0" i="1" baseline="-25000" dirty="0" smtClean="0">
                        <a:solidFill>
                          <a:srgbClr val="9900CC"/>
                        </a:solidFill>
                        <a:latin typeface="Cambria Math" panose="02040503050406030204" pitchFamily="18" charset="0"/>
                      </a:rPr>
                      <m:t>𝑖</m:t>
                    </m:r>
                    <m:r>
                      <a:rPr lang="en-US" sz="2400" b="0" i="1" dirty="0">
                        <a:solidFill>
                          <a:srgbClr val="9900CC"/>
                        </a:solidFill>
                        <a:latin typeface="Cambria Math" panose="02040503050406030204" pitchFamily="18" charset="0"/>
                      </a:rPr>
                      <m:t>+</m:t>
                    </m:r>
                    <m:r>
                      <a:rPr lang="en-US" sz="2400" i="1" dirty="0" smtClean="0">
                        <a:solidFill>
                          <a:srgbClr val="C00000"/>
                        </a:solidFill>
                        <a:latin typeface="Cambria Math" panose="02040503050406030204" pitchFamily="18" charset="0"/>
                      </a:rPr>
                      <m:t>𝑟</m:t>
                    </m:r>
                  </m:oMath>
                </a14:m>
                <a:r>
                  <a:rPr lang="en-US" sz="2400" dirty="0"/>
                  <a:t> is misclassified, skip to </a:t>
                </a:r>
                <a14:m>
                  <m:oMath xmlns:m="http://schemas.openxmlformats.org/officeDocument/2006/math">
                    <m:sSub>
                      <m:sSubPr>
                        <m:ctrlPr>
                          <a:rPr lang="en-US" sz="2400" i="1" smtClean="0">
                            <a:solidFill>
                              <a:srgbClr val="9900CC"/>
                            </a:solidFill>
                            <a:latin typeface="Cambria Math" panose="02040503050406030204" pitchFamily="18" charset="0"/>
                          </a:rPr>
                        </m:ctrlPr>
                      </m:sSubPr>
                      <m:e>
                        <m:r>
                          <a:rPr lang="en-US" sz="2400" b="0" i="1" smtClean="0">
                            <a:solidFill>
                              <a:srgbClr val="9900CC"/>
                            </a:solidFill>
                            <a:latin typeface="Cambria Math" panose="02040503050406030204" pitchFamily="18" charset="0"/>
                          </a:rPr>
                          <m:t>𝑥</m:t>
                        </m:r>
                      </m:e>
                      <m:sub>
                        <m:r>
                          <a:rPr lang="en-US" sz="2400" b="0" i="1" smtClean="0">
                            <a:solidFill>
                              <a:srgbClr val="9900CC"/>
                            </a:solidFill>
                            <a:latin typeface="Cambria Math" panose="02040503050406030204" pitchFamily="18" charset="0"/>
                          </a:rPr>
                          <m:t>𝑖</m:t>
                        </m:r>
                        <m:r>
                          <a:rPr lang="en-US" sz="2400" b="0" i="1" smtClean="0">
                            <a:solidFill>
                              <a:srgbClr val="9900CC"/>
                            </a:solidFill>
                            <a:latin typeface="Cambria Math" panose="02040503050406030204" pitchFamily="18" charset="0"/>
                          </a:rPr>
                          <m:t>+1</m:t>
                        </m:r>
                      </m:sub>
                    </m:sSub>
                  </m:oMath>
                </a14:m>
                <a:endParaRPr lang="en-US" sz="2400" b="1" baseline="-25000" dirty="0"/>
              </a:p>
              <a:p>
                <a:pPr marL="857250" lvl="1" indent="-457200">
                  <a:buFont typeface="Arial" panose="020B0604020202020204" pitchFamily="34" charset="0"/>
                  <a:buChar char="•"/>
                </a:pPr>
                <a:r>
                  <a:rPr lang="en-US" sz="2400" dirty="0"/>
                  <a:t>Find minimum perturbation </a:t>
                </a:r>
                <a14:m>
                  <m:oMath xmlns:m="http://schemas.openxmlformats.org/officeDocument/2006/math">
                    <m:r>
                      <m:rPr>
                        <m:sty m:val="p"/>
                      </m:rPr>
                      <a:rPr lang="el-GR" sz="2400" b="0" i="0" dirty="0" smtClean="0">
                        <a:solidFill>
                          <a:srgbClr val="C00000"/>
                        </a:solidFill>
                        <a:latin typeface="Cambria Math" panose="02040503050406030204" pitchFamily="18" charset="0"/>
                      </a:rPr>
                      <m:t>Δ</m:t>
                    </m:r>
                    <m:r>
                      <a:rPr lang="en-US" sz="2400" b="0" i="1" dirty="0" smtClean="0">
                        <a:solidFill>
                          <a:srgbClr val="C00000"/>
                        </a:solidFill>
                        <a:latin typeface="Cambria Math" panose="02040503050406030204" pitchFamily="18" charset="0"/>
                      </a:rPr>
                      <m:t>𝑟</m:t>
                    </m:r>
                  </m:oMath>
                </a14:m>
                <a:r>
                  <a:rPr lang="en-US" sz="2400" dirty="0">
                    <a:solidFill>
                      <a:srgbClr val="C00000"/>
                    </a:solidFill>
                  </a:rPr>
                  <a:t> </a:t>
                </a:r>
                <a:r>
                  <a:rPr lang="en-US" sz="2400" dirty="0"/>
                  <a:t>that takes </a:t>
                </a:r>
                <a14:m>
                  <m:oMath xmlns:m="http://schemas.openxmlformats.org/officeDocument/2006/math">
                    <m:r>
                      <a:rPr lang="en-US" sz="2400" b="0" i="1" dirty="0" smtClean="0">
                        <a:solidFill>
                          <a:srgbClr val="9900CC"/>
                        </a:solidFill>
                        <a:latin typeface="Cambria Math" panose="02040503050406030204" pitchFamily="18" charset="0"/>
                      </a:rPr>
                      <m:t>𝑥</m:t>
                    </m:r>
                    <m:r>
                      <a:rPr lang="en-US" sz="2400" b="0" i="1" baseline="-25000" dirty="0" smtClean="0">
                        <a:solidFill>
                          <a:srgbClr val="9900CC"/>
                        </a:solidFill>
                        <a:latin typeface="Cambria Math" panose="02040503050406030204" pitchFamily="18" charset="0"/>
                      </a:rPr>
                      <m:t>𝑖</m:t>
                    </m:r>
                    <m:r>
                      <a:rPr lang="en-US" sz="2400" b="0" i="1" dirty="0">
                        <a:solidFill>
                          <a:srgbClr val="9900CC"/>
                        </a:solidFill>
                        <a:latin typeface="Cambria Math" panose="02040503050406030204" pitchFamily="18" charset="0"/>
                      </a:rPr>
                      <m:t>+</m:t>
                    </m:r>
                    <m:r>
                      <a:rPr lang="en-US" sz="2400" i="1" dirty="0" smtClean="0">
                        <a:solidFill>
                          <a:srgbClr val="C00000"/>
                        </a:solidFill>
                        <a:latin typeface="Cambria Math" panose="02040503050406030204" pitchFamily="18" charset="0"/>
                      </a:rPr>
                      <m:t>𝑟</m:t>
                    </m:r>
                    <m:r>
                      <a:rPr lang="en-US" sz="2400" b="0" i="1" dirty="0" smtClean="0">
                        <a:solidFill>
                          <a:srgbClr val="C00000"/>
                        </a:solidFill>
                        <a:latin typeface="Cambria Math" panose="02040503050406030204" pitchFamily="18" charset="0"/>
                      </a:rPr>
                      <m:t>+</m:t>
                    </m:r>
                    <m:r>
                      <m:rPr>
                        <m:sty m:val="p"/>
                      </m:rPr>
                      <a:rPr lang="el-GR" sz="2400" b="0" i="0" dirty="0">
                        <a:solidFill>
                          <a:srgbClr val="C00000"/>
                        </a:solidFill>
                        <a:latin typeface="Cambria Math" panose="02040503050406030204" pitchFamily="18" charset="0"/>
                      </a:rPr>
                      <m:t>Δ</m:t>
                    </m:r>
                    <m:r>
                      <a:rPr lang="en-US" sz="2400" i="1" dirty="0">
                        <a:solidFill>
                          <a:srgbClr val="C00000"/>
                        </a:solidFill>
                        <a:latin typeface="Cambria Math" panose="02040503050406030204" pitchFamily="18" charset="0"/>
                      </a:rPr>
                      <m:t>𝑟</m:t>
                    </m:r>
                  </m:oMath>
                </a14:m>
                <a:r>
                  <a:rPr lang="en-US" sz="2400" dirty="0">
                    <a:solidFill>
                      <a:srgbClr val="C00000"/>
                    </a:solidFill>
                  </a:rPr>
                  <a:t> </a:t>
                </a:r>
                <a:r>
                  <a:rPr lang="en-US" sz="2400" dirty="0"/>
                  <a:t>to another class</a:t>
                </a:r>
              </a:p>
              <a:p>
                <a:pPr marL="857250" lvl="1" indent="-457200">
                  <a:buFont typeface="Arial" panose="020B0604020202020204" pitchFamily="34" charset="0"/>
                  <a:buChar char="•"/>
                </a:pPr>
                <a:r>
                  <a:rPr lang="en-US" sz="2400" dirty="0"/>
                  <a:t>Update </a:t>
                </a:r>
                <a14:m>
                  <m:oMath xmlns:m="http://schemas.openxmlformats.org/officeDocument/2006/math">
                    <m:r>
                      <a:rPr lang="en-US" sz="2400" i="1" dirty="0" smtClean="0">
                        <a:solidFill>
                          <a:srgbClr val="C00000"/>
                        </a:solidFill>
                        <a:latin typeface="Cambria Math" panose="02040503050406030204" pitchFamily="18" charset="0"/>
                      </a:rPr>
                      <m:t>𝑟</m:t>
                    </m:r>
                    <m:r>
                      <a:rPr lang="en-US" sz="2400" b="0" i="1" dirty="0" smtClean="0">
                        <a:solidFill>
                          <a:srgbClr val="C00000"/>
                        </a:solidFill>
                        <a:latin typeface="Cambria Math" panose="02040503050406030204" pitchFamily="18" charset="0"/>
                        <a:ea typeface="Cambria Math" panose="02040503050406030204" pitchFamily="18" charset="0"/>
                      </a:rPr>
                      <m:t>←</m:t>
                    </m:r>
                    <m:r>
                      <a:rPr lang="en-US" sz="2400" i="1" dirty="0">
                        <a:solidFill>
                          <a:srgbClr val="C00000"/>
                        </a:solidFill>
                        <a:latin typeface="Cambria Math" panose="02040503050406030204" pitchFamily="18" charset="0"/>
                      </a:rPr>
                      <m:t>𝑟</m:t>
                    </m:r>
                    <m:r>
                      <a:rPr lang="en-US" sz="2400" b="0" i="1" dirty="0">
                        <a:solidFill>
                          <a:srgbClr val="C00000"/>
                        </a:solidFill>
                        <a:latin typeface="Cambria Math" panose="02040503050406030204" pitchFamily="18" charset="0"/>
                      </a:rPr>
                      <m:t>+</m:t>
                    </m:r>
                    <m:r>
                      <m:rPr>
                        <m:sty m:val="p"/>
                      </m:rPr>
                      <a:rPr lang="el-GR" sz="2400" b="0" i="0" dirty="0">
                        <a:solidFill>
                          <a:srgbClr val="C00000"/>
                        </a:solidFill>
                        <a:latin typeface="Cambria Math" panose="02040503050406030204" pitchFamily="18" charset="0"/>
                      </a:rPr>
                      <m:t>Δ</m:t>
                    </m:r>
                    <m:r>
                      <a:rPr lang="en-US" sz="2400" i="1" dirty="0">
                        <a:solidFill>
                          <a:srgbClr val="C00000"/>
                        </a:solidFill>
                        <a:latin typeface="Cambria Math" panose="02040503050406030204" pitchFamily="18" charset="0"/>
                      </a:rPr>
                      <m:t>𝑟</m:t>
                    </m:r>
                  </m:oMath>
                </a14:m>
                <a:r>
                  <a:rPr lang="en-US" sz="2400" dirty="0"/>
                  <a:t>, enforce </a:t>
                </a:r>
                <a14:m>
                  <m:oMath xmlns:m="http://schemas.openxmlformats.org/officeDocument/2006/math">
                    <m:d>
                      <m:dPr>
                        <m:begChr m:val="‖"/>
                        <m:endChr m:val="‖"/>
                        <m:ctrlPr>
                          <a:rPr lang="en-US" sz="240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𝑟</m:t>
                        </m:r>
                      </m:e>
                    </m:d>
                    <m:r>
                      <a:rPr lang="en-US" sz="2400" i="1" smtClean="0">
                        <a:solidFill>
                          <a:srgbClr val="C00000"/>
                        </a:solidFill>
                        <a:latin typeface="Cambria Math" panose="02040503050406030204" pitchFamily="18" charset="0"/>
                        <a:ea typeface="Cambria Math" panose="02040503050406030204" pitchFamily="18" charset="0"/>
                      </a:rPr>
                      <m:t>≤</m:t>
                    </m:r>
                    <m:r>
                      <a:rPr lang="en-US" sz="2400" i="1" smtClean="0">
                        <a:solidFill>
                          <a:srgbClr val="C00000"/>
                        </a:solidFill>
                        <a:latin typeface="Cambria Math" panose="02040503050406030204" pitchFamily="18" charset="0"/>
                        <a:ea typeface="Cambria Math" panose="02040503050406030204" pitchFamily="18" charset="0"/>
                      </a:rPr>
                      <m:t>𝜖</m:t>
                    </m:r>
                  </m:oMath>
                </a14:m>
                <a:endParaRPr lang="en-US" sz="2400" dirty="0">
                  <a:solidFill>
                    <a:srgbClr val="C00000"/>
                  </a:solidFill>
                </a:endParaRPr>
              </a:p>
              <a:p>
                <a:pPr marL="457200" indent="-457200">
                  <a:buFont typeface="Arial" panose="020B0604020202020204" pitchFamily="34" charset="0"/>
                  <a:buChar char="•"/>
                </a:pPr>
                <a:r>
                  <a:rPr lang="en-US" dirty="0"/>
                  <a:t>Terminate when fooling rate on training examples reaches target value</a:t>
                </a:r>
              </a:p>
              <a:p>
                <a:pPr marL="857250" lvl="1" indent="-457200">
                  <a:buFont typeface="Arial" panose="020B0604020202020204" pitchFamily="34" charset="0"/>
                  <a:buChar char="•"/>
                </a:pPr>
                <a:endParaRPr lang="en-US" sz="2800" dirty="0">
                  <a:solidFill>
                    <a:srgbClr val="C00000"/>
                  </a:solidFill>
                </a:endParaRPr>
              </a:p>
            </p:txBody>
          </p:sp>
        </mc:Choice>
        <mc:Fallback xmlns="">
          <p:sp>
            <p:nvSpPr>
              <p:cNvPr id="3" name="Content Placeholder 2">
                <a:extLst>
                  <a:ext uri="{FF2B5EF4-FFF2-40B4-BE49-F238E27FC236}">
                    <a16:creationId xmlns:a16="http://schemas.microsoft.com/office/drawing/2014/main" id="{D026E1D7-4E81-8145-A86D-A6DE8EDCC596}"/>
                  </a:ext>
                </a:extLst>
              </p:cNvPr>
              <p:cNvSpPr>
                <a:spLocks noGrp="1" noRot="1" noChangeAspect="1" noMove="1" noResize="1" noEditPoints="1" noAdjustHandles="1" noChangeArrowheads="1" noChangeShapeType="1" noTextEdit="1"/>
              </p:cNvSpPr>
              <p:nvPr>
                <p:ph idx="1"/>
              </p:nvPr>
            </p:nvSpPr>
            <p:spPr>
              <a:blipFill>
                <a:blip r:embed="rId4"/>
                <a:stretch>
                  <a:fillRect l="-1468" t="-144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8D12A2D-844F-4E4A-AFD0-73F2B8294B24}"/>
              </a:ext>
            </a:extLst>
          </p:cNvPr>
          <p:cNvSpPr/>
          <p:nvPr/>
        </p:nvSpPr>
        <p:spPr>
          <a:xfrm>
            <a:off x="228600" y="6172200"/>
            <a:ext cx="8686800" cy="646331"/>
          </a:xfrm>
          <a:prstGeom prst="rect">
            <a:avLst/>
          </a:prstGeom>
        </p:spPr>
        <p:txBody>
          <a:bodyPr wrap="square">
            <a:spAutoFit/>
          </a:bodyPr>
          <a:lstStyle/>
          <a:p>
            <a:pPr algn="ctr"/>
            <a:r>
              <a:rPr lang="en-US" sz="1800" b="0" dirty="0"/>
              <a:t>S.-M. </a:t>
            </a:r>
            <a:r>
              <a:rPr lang="en-US" sz="1800" b="0" dirty="0" err="1"/>
              <a:t>Moosavi-Dezfooli</a:t>
            </a:r>
            <a:r>
              <a:rPr lang="en-US" sz="1800" b="0" dirty="0"/>
              <a:t>, A. Fawzi, O. Fawzi, P. </a:t>
            </a:r>
            <a:r>
              <a:rPr lang="en-US" sz="1800" b="0" dirty="0" err="1"/>
              <a:t>Frossard</a:t>
            </a:r>
            <a:r>
              <a:rPr lang="en-US" sz="1800" b="0" dirty="0"/>
              <a:t>, </a:t>
            </a:r>
            <a:r>
              <a:rPr lang="en-US" sz="1800" b="0" dirty="0">
                <a:hlinkClick r:id="rId5"/>
              </a:rPr>
              <a:t>Universal adversarial perturbations</a:t>
            </a:r>
            <a:r>
              <a:rPr lang="en-US" sz="1800" b="0" dirty="0"/>
              <a:t>, CVPR 2017</a:t>
            </a:r>
          </a:p>
        </p:txBody>
      </p:sp>
    </p:spTree>
    <p:extLst>
      <p:ext uri="{BB962C8B-B14F-4D97-AF65-F5344CB8AC3E}">
        <p14:creationId xmlns:p14="http://schemas.microsoft.com/office/powerpoint/2010/main" val="1418839766"/>
      </p:ext>
    </p:extLst>
  </p:cSld>
  <p:clrMapOvr>
    <a:masterClrMapping/>
  </p:clrMapOvr>
  <mc:AlternateContent xmlns:mc="http://schemas.openxmlformats.org/markup-compatibility/2006" xmlns:p14="http://schemas.microsoft.com/office/powerpoint/2010/main">
    <mc:Choice Requires="p14">
      <p:transition spd="slow" p14:dur="2000" advTm="98483"/>
    </mc:Choice>
    <mc:Fallback xmlns="">
      <p:transition spd="slow" advTm="9848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32955-7592-5649-9AE7-E15813F1F22A}"/>
              </a:ext>
            </a:extLst>
          </p:cNvPr>
          <p:cNvSpPr>
            <a:spLocks noGrp="1"/>
          </p:cNvSpPr>
          <p:nvPr>
            <p:ph type="title"/>
          </p:nvPr>
        </p:nvSpPr>
        <p:spPr/>
        <p:txBody>
          <a:bodyPr/>
          <a:lstStyle/>
          <a:p>
            <a:r>
              <a:rPr lang="en-US" dirty="0"/>
              <a:t>Universal adversarial perturbations</a:t>
            </a:r>
          </a:p>
        </p:txBody>
      </p:sp>
      <p:sp>
        <p:nvSpPr>
          <p:cNvPr id="8" name="Content Placeholder 7">
            <a:extLst>
              <a:ext uri="{FF2B5EF4-FFF2-40B4-BE49-F238E27FC236}">
                <a16:creationId xmlns:a16="http://schemas.microsoft.com/office/drawing/2014/main" id="{3C7A1134-D2F6-EB42-A5A4-2965E7E16B26}"/>
              </a:ext>
            </a:extLst>
          </p:cNvPr>
          <p:cNvSpPr>
            <a:spLocks noGrp="1"/>
          </p:cNvSpPr>
          <p:nvPr>
            <p:ph idx="1"/>
          </p:nvPr>
        </p:nvSpPr>
        <p:spPr/>
        <p:txBody>
          <a:bodyPr/>
          <a:lstStyle/>
          <a:p>
            <a:pPr marL="457200" indent="-457200">
              <a:buFont typeface="Arial" panose="020B0604020202020204" pitchFamily="34" charset="0"/>
              <a:buChar char="•"/>
            </a:pPr>
            <a:r>
              <a:rPr lang="en-US" sz="2400" dirty="0"/>
              <a:t>Perturbation vectors computed from different architectures:</a:t>
            </a:r>
          </a:p>
        </p:txBody>
      </p:sp>
      <p:sp>
        <p:nvSpPr>
          <p:cNvPr id="4" name="Rectangle 3">
            <a:extLst>
              <a:ext uri="{FF2B5EF4-FFF2-40B4-BE49-F238E27FC236}">
                <a16:creationId xmlns:a16="http://schemas.microsoft.com/office/drawing/2014/main" id="{88D12A2D-844F-4E4A-AFD0-73F2B8294B24}"/>
              </a:ext>
            </a:extLst>
          </p:cNvPr>
          <p:cNvSpPr/>
          <p:nvPr/>
        </p:nvSpPr>
        <p:spPr>
          <a:xfrm>
            <a:off x="228600" y="6172200"/>
            <a:ext cx="8686800" cy="646331"/>
          </a:xfrm>
          <a:prstGeom prst="rect">
            <a:avLst/>
          </a:prstGeom>
        </p:spPr>
        <p:txBody>
          <a:bodyPr wrap="square">
            <a:spAutoFit/>
          </a:bodyPr>
          <a:lstStyle/>
          <a:p>
            <a:pPr algn="ctr"/>
            <a:r>
              <a:rPr lang="en-US" sz="1800" b="0" dirty="0"/>
              <a:t>S.-M. </a:t>
            </a:r>
            <a:r>
              <a:rPr lang="en-US" sz="1800" b="0" dirty="0" err="1"/>
              <a:t>Moosavi-Dezfooli</a:t>
            </a:r>
            <a:r>
              <a:rPr lang="en-US" sz="1800" b="0" dirty="0"/>
              <a:t>, A. Fawzi, O. Fawzi, P. </a:t>
            </a:r>
            <a:r>
              <a:rPr lang="en-US" sz="1800" b="0" dirty="0" err="1"/>
              <a:t>Frossard</a:t>
            </a:r>
            <a:r>
              <a:rPr lang="en-US" sz="1800" b="0" dirty="0"/>
              <a:t>, </a:t>
            </a:r>
            <a:r>
              <a:rPr lang="en-US" sz="1800" b="0" dirty="0">
                <a:hlinkClick r:id="rId2"/>
              </a:rPr>
              <a:t>Universal adversarial perturbations</a:t>
            </a:r>
            <a:r>
              <a:rPr lang="en-US" sz="1800" b="0" dirty="0"/>
              <a:t>, CVPR 2017</a:t>
            </a:r>
          </a:p>
        </p:txBody>
      </p:sp>
      <p:pic>
        <p:nvPicPr>
          <p:cNvPr id="10" name="Picture 9">
            <a:extLst>
              <a:ext uri="{FF2B5EF4-FFF2-40B4-BE49-F238E27FC236}">
                <a16:creationId xmlns:a16="http://schemas.microsoft.com/office/drawing/2014/main" id="{4E16935F-F039-4F4C-88AD-9023D37C8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770" y="1899941"/>
            <a:ext cx="5817030" cy="4272259"/>
          </a:xfrm>
          <a:prstGeom prst="rect">
            <a:avLst/>
          </a:prstGeom>
        </p:spPr>
      </p:pic>
    </p:spTree>
    <p:extLst>
      <p:ext uri="{BB962C8B-B14F-4D97-AF65-F5344CB8AC3E}">
        <p14:creationId xmlns:p14="http://schemas.microsoft.com/office/powerpoint/2010/main" val="2795596058"/>
      </p:ext>
    </p:extLst>
  </p:cSld>
  <p:clrMapOvr>
    <a:masterClrMapping/>
  </p:clrMapOvr>
  <mc:AlternateContent xmlns:mc="http://schemas.openxmlformats.org/markup-compatibility/2006" xmlns:p14="http://schemas.microsoft.com/office/powerpoint/2010/main">
    <mc:Choice Requires="p14">
      <p:transition spd="slow" p14:dur="2000" advTm="33489"/>
    </mc:Choice>
    <mc:Fallback xmlns="">
      <p:transition spd="slow" advTm="3348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32955-7592-5649-9AE7-E15813F1F22A}"/>
              </a:ext>
            </a:extLst>
          </p:cNvPr>
          <p:cNvSpPr>
            <a:spLocks noGrp="1"/>
          </p:cNvSpPr>
          <p:nvPr>
            <p:ph type="title"/>
          </p:nvPr>
        </p:nvSpPr>
        <p:spPr/>
        <p:txBody>
          <a:bodyPr/>
          <a:lstStyle/>
          <a:p>
            <a:r>
              <a:rPr lang="en-US" dirty="0"/>
              <a:t>Universal adversarial perturbations</a:t>
            </a:r>
          </a:p>
        </p:txBody>
      </p:sp>
      <p:sp>
        <p:nvSpPr>
          <p:cNvPr id="4" name="Rectangle 3">
            <a:extLst>
              <a:ext uri="{FF2B5EF4-FFF2-40B4-BE49-F238E27FC236}">
                <a16:creationId xmlns:a16="http://schemas.microsoft.com/office/drawing/2014/main" id="{88D12A2D-844F-4E4A-AFD0-73F2B8294B24}"/>
              </a:ext>
            </a:extLst>
          </p:cNvPr>
          <p:cNvSpPr/>
          <p:nvPr/>
        </p:nvSpPr>
        <p:spPr>
          <a:xfrm>
            <a:off x="228600" y="6172200"/>
            <a:ext cx="8686800" cy="646331"/>
          </a:xfrm>
          <a:prstGeom prst="rect">
            <a:avLst/>
          </a:prstGeom>
        </p:spPr>
        <p:txBody>
          <a:bodyPr wrap="square">
            <a:spAutoFit/>
          </a:bodyPr>
          <a:lstStyle/>
          <a:p>
            <a:pPr algn="ctr"/>
            <a:r>
              <a:rPr lang="en-US" sz="1800" b="0" dirty="0"/>
              <a:t>S.-M. </a:t>
            </a:r>
            <a:r>
              <a:rPr lang="en-US" sz="1800" b="0" dirty="0" err="1"/>
              <a:t>Moosavi-Dezfooli</a:t>
            </a:r>
            <a:r>
              <a:rPr lang="en-US" sz="1800" b="0" dirty="0"/>
              <a:t>, A. Fawzi, O. Fawzi, P. </a:t>
            </a:r>
            <a:r>
              <a:rPr lang="en-US" sz="1800" b="0" dirty="0" err="1"/>
              <a:t>Frossard</a:t>
            </a:r>
            <a:r>
              <a:rPr lang="en-US" sz="1800" b="0" dirty="0"/>
              <a:t>, </a:t>
            </a:r>
            <a:r>
              <a:rPr lang="en-US" sz="1800" b="0" dirty="0">
                <a:hlinkClick r:id="rId3"/>
              </a:rPr>
              <a:t>Universal adversarial perturbations</a:t>
            </a:r>
            <a:r>
              <a:rPr lang="en-US" sz="1800" b="0" dirty="0"/>
              <a:t>, CVPR 2017</a:t>
            </a:r>
          </a:p>
        </p:txBody>
      </p:sp>
      <p:pic>
        <p:nvPicPr>
          <p:cNvPr id="5" name="Picture 4">
            <a:extLst>
              <a:ext uri="{FF2B5EF4-FFF2-40B4-BE49-F238E27FC236}">
                <a16:creationId xmlns:a16="http://schemas.microsoft.com/office/drawing/2014/main" id="{ECA7C03D-4CB3-4A48-9FBE-D849320355AE}"/>
              </a:ext>
            </a:extLst>
          </p:cNvPr>
          <p:cNvPicPr>
            <a:picLocks noChangeAspect="1"/>
          </p:cNvPicPr>
          <p:nvPr/>
        </p:nvPicPr>
        <p:blipFill rotWithShape="1">
          <a:blip r:embed="rId4">
            <a:extLst>
              <a:ext uri="{28A0092B-C50C-407E-A947-70E740481C1C}">
                <a14:useLocalDpi xmlns:a14="http://schemas.microsoft.com/office/drawing/2010/main" val="0"/>
              </a:ext>
            </a:extLst>
          </a:blip>
          <a:srcRect t="2" b="27057"/>
          <a:stretch/>
        </p:blipFill>
        <p:spPr>
          <a:xfrm>
            <a:off x="1143000" y="914400"/>
            <a:ext cx="4341574" cy="2834640"/>
          </a:xfrm>
          <a:prstGeom prst="rect">
            <a:avLst/>
          </a:prstGeom>
        </p:spPr>
      </p:pic>
      <p:pic>
        <p:nvPicPr>
          <p:cNvPr id="11" name="Picture 10">
            <a:extLst>
              <a:ext uri="{FF2B5EF4-FFF2-40B4-BE49-F238E27FC236}">
                <a16:creationId xmlns:a16="http://schemas.microsoft.com/office/drawing/2014/main" id="{8D860E0E-DDC1-DC4F-8E38-848F1D273B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95936"/>
            <a:ext cx="9144000" cy="1323727"/>
          </a:xfrm>
          <a:prstGeom prst="rect">
            <a:avLst/>
          </a:prstGeom>
        </p:spPr>
      </p:pic>
      <p:sp>
        <p:nvSpPr>
          <p:cNvPr id="12" name="TextBox 11">
            <a:extLst>
              <a:ext uri="{FF2B5EF4-FFF2-40B4-BE49-F238E27FC236}">
                <a16:creationId xmlns:a16="http://schemas.microsoft.com/office/drawing/2014/main" id="{E0DA990C-998B-3743-A988-A3307965E812}"/>
              </a:ext>
            </a:extLst>
          </p:cNvPr>
          <p:cNvSpPr txBox="1"/>
          <p:nvPr/>
        </p:nvSpPr>
        <p:spPr>
          <a:xfrm>
            <a:off x="5105400" y="1792069"/>
            <a:ext cx="3733800" cy="646331"/>
          </a:xfrm>
          <a:prstGeom prst="rect">
            <a:avLst/>
          </a:prstGeom>
          <a:noFill/>
        </p:spPr>
        <p:txBody>
          <a:bodyPr wrap="square" rtlCol="0">
            <a:spAutoFit/>
          </a:bodyPr>
          <a:lstStyle/>
          <a:p>
            <a:r>
              <a:rPr lang="en-US" sz="1800" b="0" dirty="0"/>
              <a:t>Fooling ratio on validation set vs. training set size for </a:t>
            </a:r>
            <a:r>
              <a:rPr lang="en-US" sz="1800" b="0" dirty="0" err="1"/>
              <a:t>GoogLeNet</a:t>
            </a:r>
            <a:endParaRPr lang="en-US" sz="1800" b="0" dirty="0"/>
          </a:p>
        </p:txBody>
      </p:sp>
      <p:sp>
        <p:nvSpPr>
          <p:cNvPr id="13" name="TextBox 12">
            <a:extLst>
              <a:ext uri="{FF2B5EF4-FFF2-40B4-BE49-F238E27FC236}">
                <a16:creationId xmlns:a16="http://schemas.microsoft.com/office/drawing/2014/main" id="{B2E726FA-5816-6842-AB10-6E706A896008}"/>
              </a:ext>
            </a:extLst>
          </p:cNvPr>
          <p:cNvSpPr txBox="1"/>
          <p:nvPr/>
        </p:nvSpPr>
        <p:spPr>
          <a:xfrm>
            <a:off x="685800" y="4202668"/>
            <a:ext cx="7772400" cy="369332"/>
          </a:xfrm>
          <a:prstGeom prst="rect">
            <a:avLst/>
          </a:prstGeom>
          <a:noFill/>
        </p:spPr>
        <p:txBody>
          <a:bodyPr wrap="square" rtlCol="0">
            <a:spAutoFit/>
          </a:bodyPr>
          <a:lstStyle/>
          <a:p>
            <a:pPr algn="ctr"/>
            <a:r>
              <a:rPr lang="en-US" sz="1800" b="0" dirty="0"/>
              <a:t>Fooling rates on different models after training on 10,000 images</a:t>
            </a:r>
          </a:p>
        </p:txBody>
      </p:sp>
    </p:spTree>
    <p:custDataLst>
      <p:tags r:id="rId1"/>
    </p:custDataLst>
    <p:extLst>
      <p:ext uri="{BB962C8B-B14F-4D97-AF65-F5344CB8AC3E}">
        <p14:creationId xmlns:p14="http://schemas.microsoft.com/office/powerpoint/2010/main" val="1417463006"/>
      </p:ext>
    </p:extLst>
  </p:cSld>
  <p:clrMapOvr>
    <a:masterClrMapping/>
  </p:clrMapOvr>
  <mc:AlternateContent xmlns:mc="http://schemas.openxmlformats.org/markup-compatibility/2006" xmlns:p14="http://schemas.microsoft.com/office/powerpoint/2010/main">
    <mc:Choice Requires="p14">
      <p:transition spd="slow" p14:dur="2000" advTm="198062"/>
    </mc:Choice>
    <mc:Fallback xmlns="">
      <p:transition spd="slow" advTm="1980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827CA-66FF-A444-AE51-CCFEDD70BED4}"/>
              </a:ext>
            </a:extLst>
          </p:cNvPr>
          <p:cNvSpPr>
            <a:spLocks noGrp="1"/>
          </p:cNvSpPr>
          <p:nvPr>
            <p:ph type="title"/>
          </p:nvPr>
        </p:nvSpPr>
        <p:spPr/>
        <p:txBody>
          <a:bodyPr/>
          <a:lstStyle/>
          <a:p>
            <a:pPr algn="ctr"/>
            <a:r>
              <a:rPr lang="en-US" dirty="0"/>
              <a:t>Generating preferred inputs</a:t>
            </a:r>
          </a:p>
        </p:txBody>
      </p:sp>
      <p:sp>
        <p:nvSpPr>
          <p:cNvPr id="4" name="Content Placeholder 3">
            <a:extLst>
              <a:ext uri="{FF2B5EF4-FFF2-40B4-BE49-F238E27FC236}">
                <a16:creationId xmlns:a16="http://schemas.microsoft.com/office/drawing/2014/main" id="{6BDBB8FF-AB2E-F24B-8A82-2ABB152C2952}"/>
              </a:ext>
            </a:extLst>
          </p:cNvPr>
          <p:cNvSpPr>
            <a:spLocks noGrp="1"/>
          </p:cNvSpPr>
          <p:nvPr>
            <p:ph idx="1"/>
          </p:nvPr>
        </p:nvSpPr>
        <p:spPr>
          <a:xfrm>
            <a:off x="685800" y="878740"/>
            <a:ext cx="7772400" cy="5257800"/>
          </a:xfrm>
        </p:spPr>
        <p:txBody>
          <a:bodyPr/>
          <a:lstStyle/>
          <a:p>
            <a:pPr marL="457200" indent="-457200">
              <a:buFont typeface="Arial" panose="020B0604020202020204" pitchFamily="34" charset="0"/>
              <a:buChar char="•"/>
            </a:pPr>
            <a:r>
              <a:rPr lang="en-US" dirty="0"/>
              <a:t>We can use gradient ascent to generate weird-looking images to maximize activation of a given unit</a:t>
            </a:r>
          </a:p>
        </p:txBody>
      </p:sp>
      <p:sp>
        <p:nvSpPr>
          <p:cNvPr id="5" name="TextBox 4">
            <a:extLst>
              <a:ext uri="{FF2B5EF4-FFF2-40B4-BE49-F238E27FC236}">
                <a16:creationId xmlns:a16="http://schemas.microsoft.com/office/drawing/2014/main" id="{3D9E2B5A-7AF7-514F-BEC5-7FA653B0B788}"/>
              </a:ext>
            </a:extLst>
          </p:cNvPr>
          <p:cNvSpPr txBox="1"/>
          <p:nvPr/>
        </p:nvSpPr>
        <p:spPr>
          <a:xfrm>
            <a:off x="76200" y="6059269"/>
            <a:ext cx="9067800" cy="646331"/>
          </a:xfrm>
          <a:prstGeom prst="rect">
            <a:avLst/>
          </a:prstGeom>
          <a:noFill/>
        </p:spPr>
        <p:txBody>
          <a:bodyPr wrap="square" rtlCol="0">
            <a:spAutoFit/>
          </a:bodyPr>
          <a:lstStyle/>
          <a:p>
            <a:pPr algn="ctr"/>
            <a:r>
              <a:rPr lang="en-US" sz="1800" b="0" dirty="0"/>
              <a:t>K. </a:t>
            </a:r>
            <a:r>
              <a:rPr lang="en-US" sz="1800" b="0" dirty="0" err="1"/>
              <a:t>Simonyan</a:t>
            </a:r>
            <a:r>
              <a:rPr lang="en-US" sz="1800" b="0" dirty="0"/>
              <a:t>, A. </a:t>
            </a:r>
            <a:r>
              <a:rPr lang="en-US" sz="1800" b="0" dirty="0" err="1"/>
              <a:t>Vedaldi</a:t>
            </a:r>
            <a:r>
              <a:rPr lang="en-US" sz="1800" b="0" dirty="0"/>
              <a:t>, and A. Zisserman, </a:t>
            </a:r>
            <a:r>
              <a:rPr lang="en-US" sz="1800" b="0" dirty="0">
                <a:hlinkClick r:id="rId3"/>
              </a:rPr>
              <a:t>Deep Inside Convolutional Networks: Visualising Image Classification Models and Saliency Maps</a:t>
            </a:r>
            <a:r>
              <a:rPr lang="en-US" sz="1800" b="0" dirty="0"/>
              <a:t>, ICLR 2014</a:t>
            </a:r>
          </a:p>
        </p:txBody>
      </p:sp>
      <p:pic>
        <p:nvPicPr>
          <p:cNvPr id="6" name="Picture 5">
            <a:extLst>
              <a:ext uri="{FF2B5EF4-FFF2-40B4-BE49-F238E27FC236}">
                <a16:creationId xmlns:a16="http://schemas.microsoft.com/office/drawing/2014/main" id="{97D22714-5149-1C44-93D5-A8F0703F7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819400"/>
            <a:ext cx="7858998" cy="2819400"/>
          </a:xfrm>
          <a:prstGeom prst="rect">
            <a:avLst/>
          </a:prstGeom>
        </p:spPr>
      </p:pic>
      <p:pic>
        <p:nvPicPr>
          <p:cNvPr id="2" name="Picture 1">
            <a:extLst>
              <a:ext uri="{FF2B5EF4-FFF2-40B4-BE49-F238E27FC236}">
                <a16:creationId xmlns:a16="http://schemas.microsoft.com/office/drawing/2014/main" id="{32376B93-93C9-4C22-8C91-19AE6FBD6B58}"/>
              </a:ext>
            </a:extLst>
          </p:cNvPr>
          <p:cNvPicPr>
            <a:picLocks noChangeAspect="1"/>
          </p:cNvPicPr>
          <p:nvPr/>
        </p:nvPicPr>
        <p:blipFill>
          <a:blip r:embed="rId5"/>
          <a:stretch>
            <a:fillRect/>
          </a:stretch>
        </p:blipFill>
        <p:spPr>
          <a:xfrm>
            <a:off x="3733800" y="1887790"/>
            <a:ext cx="4307701" cy="721375"/>
          </a:xfrm>
          <a:prstGeom prst="rect">
            <a:avLst/>
          </a:prstGeom>
        </p:spPr>
      </p:pic>
    </p:spTree>
    <p:custDataLst>
      <p:tags r:id="rId1"/>
    </p:custDataLst>
    <p:extLst>
      <p:ext uri="{BB962C8B-B14F-4D97-AF65-F5344CB8AC3E}">
        <p14:creationId xmlns:p14="http://schemas.microsoft.com/office/powerpoint/2010/main" val="420685028"/>
      </p:ext>
    </p:extLst>
  </p:cSld>
  <p:clrMapOvr>
    <a:masterClrMapping/>
  </p:clrMapOvr>
  <mc:AlternateContent xmlns:mc="http://schemas.openxmlformats.org/markup-compatibility/2006" xmlns:p14="http://schemas.microsoft.com/office/powerpoint/2010/main">
    <mc:Choice Requires="p14">
      <p:transition spd="slow" p14:dur="2000" advTm="453651"/>
    </mc:Choice>
    <mc:Fallback xmlns="">
      <p:transition spd="slow" advTm="4536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32955-7592-5649-9AE7-E15813F1F22A}"/>
              </a:ext>
            </a:extLst>
          </p:cNvPr>
          <p:cNvSpPr>
            <a:spLocks noGrp="1"/>
          </p:cNvSpPr>
          <p:nvPr>
            <p:ph type="title"/>
          </p:nvPr>
        </p:nvSpPr>
        <p:spPr/>
        <p:txBody>
          <a:bodyPr/>
          <a:lstStyle/>
          <a:p>
            <a:r>
              <a:rPr lang="en-US" dirty="0"/>
              <a:t>Universal adversarial perturbations</a:t>
            </a:r>
          </a:p>
        </p:txBody>
      </p:sp>
      <p:sp>
        <p:nvSpPr>
          <p:cNvPr id="8" name="Content Placeholder 7">
            <a:extLst>
              <a:ext uri="{FF2B5EF4-FFF2-40B4-BE49-F238E27FC236}">
                <a16:creationId xmlns:a16="http://schemas.microsoft.com/office/drawing/2014/main" id="{3C7A1134-D2F6-EB42-A5A4-2965E7E16B26}"/>
              </a:ext>
            </a:extLst>
          </p:cNvPr>
          <p:cNvSpPr>
            <a:spLocks noGrp="1"/>
          </p:cNvSpPr>
          <p:nvPr>
            <p:ph idx="1"/>
          </p:nvPr>
        </p:nvSpPr>
        <p:spPr/>
        <p:txBody>
          <a:bodyPr/>
          <a:lstStyle/>
          <a:p>
            <a:pPr marL="457200" indent="-457200">
              <a:buFont typeface="Arial" panose="020B0604020202020204" pitchFamily="34" charset="0"/>
              <a:buChar char="•"/>
            </a:pPr>
            <a:r>
              <a:rPr lang="en-US" dirty="0"/>
              <a:t>Universal perturbations turn out to generalize well across models!</a:t>
            </a:r>
          </a:p>
        </p:txBody>
      </p:sp>
      <p:sp>
        <p:nvSpPr>
          <p:cNvPr id="4" name="Rectangle 3">
            <a:extLst>
              <a:ext uri="{FF2B5EF4-FFF2-40B4-BE49-F238E27FC236}">
                <a16:creationId xmlns:a16="http://schemas.microsoft.com/office/drawing/2014/main" id="{88D12A2D-844F-4E4A-AFD0-73F2B8294B24}"/>
              </a:ext>
            </a:extLst>
          </p:cNvPr>
          <p:cNvSpPr/>
          <p:nvPr/>
        </p:nvSpPr>
        <p:spPr>
          <a:xfrm>
            <a:off x="228600" y="6172200"/>
            <a:ext cx="8686800" cy="646331"/>
          </a:xfrm>
          <a:prstGeom prst="rect">
            <a:avLst/>
          </a:prstGeom>
        </p:spPr>
        <p:txBody>
          <a:bodyPr wrap="square">
            <a:spAutoFit/>
          </a:bodyPr>
          <a:lstStyle/>
          <a:p>
            <a:pPr algn="ctr"/>
            <a:r>
              <a:rPr lang="en-US" sz="1800" b="0" dirty="0"/>
              <a:t>S.-M. </a:t>
            </a:r>
            <a:r>
              <a:rPr lang="en-US" sz="1800" b="0" dirty="0" err="1"/>
              <a:t>Moosavi-Dezfooli</a:t>
            </a:r>
            <a:r>
              <a:rPr lang="en-US" sz="1800" b="0" dirty="0"/>
              <a:t>, A. Fawzi, O. Fawzi, P. </a:t>
            </a:r>
            <a:r>
              <a:rPr lang="en-US" sz="1800" b="0" dirty="0" err="1"/>
              <a:t>Frossard</a:t>
            </a:r>
            <a:r>
              <a:rPr lang="en-US" sz="1800" b="0" dirty="0"/>
              <a:t>, </a:t>
            </a:r>
            <a:r>
              <a:rPr lang="en-US" sz="1800" b="0" dirty="0">
                <a:hlinkClick r:id="rId2"/>
              </a:rPr>
              <a:t>Universal adversarial perturbations</a:t>
            </a:r>
            <a:r>
              <a:rPr lang="en-US" sz="1800" b="0" dirty="0"/>
              <a:t>, CVPR 2017</a:t>
            </a:r>
          </a:p>
        </p:txBody>
      </p:sp>
      <p:pic>
        <p:nvPicPr>
          <p:cNvPr id="5" name="Picture 4">
            <a:extLst>
              <a:ext uri="{FF2B5EF4-FFF2-40B4-BE49-F238E27FC236}">
                <a16:creationId xmlns:a16="http://schemas.microsoft.com/office/drawing/2014/main" id="{D1CD2885-EE1E-F34C-B44C-96988389B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71800"/>
            <a:ext cx="9144000" cy="2247538"/>
          </a:xfrm>
          <a:prstGeom prst="rect">
            <a:avLst/>
          </a:prstGeom>
        </p:spPr>
      </p:pic>
      <p:sp>
        <p:nvSpPr>
          <p:cNvPr id="9" name="Content Placeholder 2">
            <a:extLst>
              <a:ext uri="{FF2B5EF4-FFF2-40B4-BE49-F238E27FC236}">
                <a16:creationId xmlns:a16="http://schemas.microsoft.com/office/drawing/2014/main" id="{D6000E39-2CEA-BC4E-A070-6CB9658F5477}"/>
              </a:ext>
            </a:extLst>
          </p:cNvPr>
          <p:cNvSpPr txBox="1">
            <a:spLocks/>
          </p:cNvSpPr>
          <p:nvPr/>
        </p:nvSpPr>
        <p:spPr>
          <a:xfrm>
            <a:off x="914400" y="2239240"/>
            <a:ext cx="7620001" cy="683570"/>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9pPr>
          </a:lstStyle>
          <a:p>
            <a:pPr algn="ctr">
              <a:lnSpc>
                <a:spcPct val="120000"/>
              </a:lnSpc>
            </a:pPr>
            <a:r>
              <a:rPr lang="en-US" sz="2400" b="0" dirty="0"/>
              <a:t> Fooling rate when computing a perturbation for one model (rows) and testing it on others (columns)</a:t>
            </a:r>
          </a:p>
        </p:txBody>
      </p:sp>
    </p:spTree>
    <p:extLst>
      <p:ext uri="{BB962C8B-B14F-4D97-AF65-F5344CB8AC3E}">
        <p14:creationId xmlns:p14="http://schemas.microsoft.com/office/powerpoint/2010/main" val="1845546213"/>
      </p:ext>
    </p:extLst>
  </p:cSld>
  <p:clrMapOvr>
    <a:masterClrMapping/>
  </p:clrMapOvr>
  <mc:AlternateContent xmlns:mc="http://schemas.openxmlformats.org/markup-compatibility/2006" xmlns:p14="http://schemas.microsoft.com/office/powerpoint/2010/main">
    <mc:Choice Requires="p14">
      <p:transition spd="slow" p14:dur="2000" advTm="44570"/>
    </mc:Choice>
    <mc:Fallback xmlns="">
      <p:transition spd="slow" advTm="4457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52F4-10A9-5E48-A5F6-678215207548}"/>
              </a:ext>
            </a:extLst>
          </p:cNvPr>
          <p:cNvSpPr>
            <a:spLocks noGrp="1"/>
          </p:cNvSpPr>
          <p:nvPr>
            <p:ph type="title"/>
          </p:nvPr>
        </p:nvSpPr>
        <p:spPr/>
        <p:txBody>
          <a:bodyPr/>
          <a:lstStyle/>
          <a:p>
            <a:r>
              <a:rPr lang="en-US" dirty="0"/>
              <a:t>Black-box adversarial examples</a:t>
            </a:r>
          </a:p>
        </p:txBody>
      </p:sp>
      <p:sp>
        <p:nvSpPr>
          <p:cNvPr id="3" name="Content Placeholder 2">
            <a:extLst>
              <a:ext uri="{FF2B5EF4-FFF2-40B4-BE49-F238E27FC236}">
                <a16:creationId xmlns:a16="http://schemas.microsoft.com/office/drawing/2014/main" id="{56EB625E-5ABB-924A-8D7F-7C0C8BF62B38}"/>
              </a:ext>
            </a:extLst>
          </p:cNvPr>
          <p:cNvSpPr>
            <a:spLocks noGrp="1"/>
          </p:cNvSpPr>
          <p:nvPr>
            <p:ph idx="1"/>
          </p:nvPr>
        </p:nvSpPr>
        <p:spPr/>
        <p:txBody>
          <a:bodyPr/>
          <a:lstStyle/>
          <a:p>
            <a:pPr marL="457200" indent="-457200">
              <a:buFont typeface="Arial" panose="020B0604020202020204" pitchFamily="34" charset="0"/>
              <a:buChar char="•"/>
            </a:pPr>
            <a:r>
              <a:rPr lang="en-US" dirty="0"/>
              <a:t>Suppose the adversary can only query a target network with chosen inputs and observe the outputs</a:t>
            </a:r>
          </a:p>
          <a:p>
            <a:pPr marL="457200" indent="-457200">
              <a:buFont typeface="Arial" panose="020B0604020202020204" pitchFamily="34" charset="0"/>
              <a:buChar char="•"/>
            </a:pPr>
            <a:r>
              <a:rPr lang="en-US" dirty="0"/>
              <a:t>Key idea: learn substitute for target network using synthetic input data, use substitute network to craft adversarial examples</a:t>
            </a:r>
          </a:p>
          <a:p>
            <a:pPr marL="457200" indent="-457200">
              <a:buFont typeface="Arial" panose="020B0604020202020204" pitchFamily="34" charset="0"/>
              <a:buChar char="•"/>
            </a:pPr>
            <a:r>
              <a:rPr lang="en-US" dirty="0"/>
              <a:t>Successfully attacked third-party APIs from </a:t>
            </a:r>
            <a:r>
              <a:rPr lang="en-US" dirty="0" err="1"/>
              <a:t>MetaMind</a:t>
            </a:r>
            <a:r>
              <a:rPr lang="en-US" dirty="0"/>
              <a:t>, Amazon, and Google, but only on low-res digit and street sign images</a:t>
            </a:r>
          </a:p>
        </p:txBody>
      </p:sp>
      <p:sp>
        <p:nvSpPr>
          <p:cNvPr id="4" name="Rectangle 3">
            <a:extLst>
              <a:ext uri="{FF2B5EF4-FFF2-40B4-BE49-F238E27FC236}">
                <a16:creationId xmlns:a16="http://schemas.microsoft.com/office/drawing/2014/main" id="{F84E7EF0-BB46-A447-88B3-F9C52DD1B548}"/>
              </a:ext>
            </a:extLst>
          </p:cNvPr>
          <p:cNvSpPr/>
          <p:nvPr/>
        </p:nvSpPr>
        <p:spPr>
          <a:xfrm>
            <a:off x="0" y="5987534"/>
            <a:ext cx="8686800" cy="923330"/>
          </a:xfrm>
          <a:prstGeom prst="rect">
            <a:avLst/>
          </a:prstGeom>
        </p:spPr>
        <p:txBody>
          <a:bodyPr wrap="square">
            <a:spAutoFit/>
          </a:bodyPr>
          <a:lstStyle/>
          <a:p>
            <a:pPr algn="ctr"/>
            <a:r>
              <a:rPr lang="en-US" sz="1800" b="0" dirty="0"/>
              <a:t>N. </a:t>
            </a:r>
            <a:r>
              <a:rPr lang="en-US" sz="1800" b="0" dirty="0" err="1"/>
              <a:t>Papernot</a:t>
            </a:r>
            <a:r>
              <a:rPr lang="en-US" sz="1800" b="0" dirty="0"/>
              <a:t>, P. McDaniel, I. </a:t>
            </a:r>
            <a:r>
              <a:rPr lang="en-US" sz="1800" b="0" dirty="0" err="1"/>
              <a:t>Goodfellow</a:t>
            </a:r>
            <a:r>
              <a:rPr lang="en-US" sz="1800" b="0" dirty="0"/>
              <a:t>, S. Jha, Z. B. </a:t>
            </a:r>
            <a:r>
              <a:rPr lang="en-US" sz="1800" b="0" dirty="0" err="1"/>
              <a:t>Celik</a:t>
            </a:r>
            <a:r>
              <a:rPr lang="en-US" sz="1800" b="0" dirty="0"/>
              <a:t>, A. Swami, </a:t>
            </a:r>
            <a:r>
              <a:rPr lang="en-US" sz="1800" b="0" dirty="0">
                <a:hlinkClick r:id="rId3"/>
              </a:rPr>
              <a:t>Practical Black-Box Attacks against Machine Learning</a:t>
            </a:r>
            <a:r>
              <a:rPr lang="en-US" sz="1800" b="0" dirty="0"/>
              <a:t>, ACM Asia Conference on Computer and Communications Security, 2017</a:t>
            </a:r>
          </a:p>
        </p:txBody>
      </p:sp>
    </p:spTree>
    <p:custDataLst>
      <p:tags r:id="rId1"/>
    </p:custDataLst>
    <p:extLst>
      <p:ext uri="{BB962C8B-B14F-4D97-AF65-F5344CB8AC3E}">
        <p14:creationId xmlns:p14="http://schemas.microsoft.com/office/powerpoint/2010/main" val="1369719464"/>
      </p:ext>
    </p:extLst>
  </p:cSld>
  <p:clrMapOvr>
    <a:masterClrMapping/>
  </p:clrMapOvr>
  <mc:AlternateContent xmlns:mc="http://schemas.openxmlformats.org/markup-compatibility/2006" xmlns:p14="http://schemas.microsoft.com/office/powerpoint/2010/main">
    <mc:Choice Requires="p14">
      <p:transition spd="slow" p14:dur="2000" advTm="94551"/>
    </mc:Choice>
    <mc:Fallback xmlns="">
      <p:transition spd="slow" advTm="945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5827D-5EE5-2B44-B7F4-19EC28BF140E}"/>
              </a:ext>
            </a:extLst>
          </p:cNvPr>
          <p:cNvSpPr>
            <a:spLocks noGrp="1"/>
          </p:cNvSpPr>
          <p:nvPr>
            <p:ph type="title"/>
          </p:nvPr>
        </p:nvSpPr>
        <p:spPr/>
        <p:txBody>
          <a:bodyPr/>
          <a:lstStyle/>
          <a:p>
            <a:r>
              <a:rPr lang="en-US" dirty="0"/>
              <a:t>Properties of adversarial examples</a:t>
            </a:r>
          </a:p>
        </p:txBody>
      </p:sp>
      <p:sp>
        <p:nvSpPr>
          <p:cNvPr id="12" name="Content Placeholder 11">
            <a:extLst>
              <a:ext uri="{FF2B5EF4-FFF2-40B4-BE49-F238E27FC236}">
                <a16:creationId xmlns:a16="http://schemas.microsoft.com/office/drawing/2014/main" id="{04827002-25F2-DF41-8175-F7D6DEE8219A}"/>
              </a:ext>
            </a:extLst>
          </p:cNvPr>
          <p:cNvSpPr>
            <a:spLocks noGrp="1"/>
          </p:cNvSpPr>
          <p:nvPr>
            <p:ph idx="1"/>
          </p:nvPr>
        </p:nvSpPr>
        <p:spPr>
          <a:xfrm>
            <a:off x="76200" y="914400"/>
            <a:ext cx="8915400" cy="5257800"/>
          </a:xfrm>
        </p:spPr>
        <p:txBody>
          <a:bodyPr/>
          <a:lstStyle/>
          <a:p>
            <a:pPr marL="457200" indent="-457200">
              <a:buFont typeface="Arial" panose="020B0604020202020204" pitchFamily="34" charset="0"/>
              <a:buChar char="•"/>
            </a:pPr>
            <a:r>
              <a:rPr lang="en-US" dirty="0"/>
              <a:t>For any input image, it is usually easy to generate </a:t>
            </a:r>
            <a:br>
              <a:rPr lang="en-US" dirty="0"/>
            </a:br>
            <a:r>
              <a:rPr lang="en-US" dirty="0"/>
              <a:t>a very similar image that gets misclassified by the same network</a:t>
            </a:r>
          </a:p>
          <a:p>
            <a:pPr marL="457200" indent="-457200">
              <a:buFont typeface="Arial" panose="020B0604020202020204" pitchFamily="34" charset="0"/>
              <a:buChar char="•"/>
            </a:pPr>
            <a:r>
              <a:rPr lang="en-US" dirty="0"/>
              <a:t>To obtain an adversarial example, one does not need to do precise gradient ascent</a:t>
            </a:r>
          </a:p>
          <a:p>
            <a:pPr marL="457200" indent="-457200">
              <a:buFont typeface="Arial" panose="020B0604020202020204" pitchFamily="34" charset="0"/>
              <a:buChar char="•"/>
            </a:pPr>
            <a:r>
              <a:rPr lang="en-US" dirty="0"/>
              <a:t>Adversarial images can (sometimes) survive transformations like being printed and photographed</a:t>
            </a:r>
          </a:p>
          <a:p>
            <a:pPr marL="457200" indent="-457200">
              <a:buFont typeface="Arial" panose="020B0604020202020204" pitchFamily="34" charset="0"/>
              <a:buChar char="•"/>
            </a:pPr>
            <a:r>
              <a:rPr lang="en-US" dirty="0"/>
              <a:t>It is possible to attack many images with the same perturbation</a:t>
            </a:r>
          </a:p>
          <a:p>
            <a:pPr marL="457200" indent="-457200">
              <a:buFont typeface="Arial" panose="020B0604020202020204" pitchFamily="34" charset="0"/>
              <a:buChar char="•"/>
            </a:pPr>
            <a:r>
              <a:rPr lang="en-US" dirty="0"/>
              <a:t>Adversarial examples that can fool one network have a high chance of fooling a network with different parameters and even architecture</a:t>
            </a:r>
          </a:p>
        </p:txBody>
      </p:sp>
    </p:spTree>
    <p:custDataLst>
      <p:tags r:id="rId1"/>
    </p:custDataLst>
    <p:extLst>
      <p:ext uri="{BB962C8B-B14F-4D97-AF65-F5344CB8AC3E}">
        <p14:creationId xmlns:p14="http://schemas.microsoft.com/office/powerpoint/2010/main" val="1209084401"/>
      </p:ext>
    </p:extLst>
  </p:cSld>
  <p:clrMapOvr>
    <a:masterClrMapping/>
  </p:clrMapOvr>
  <mc:AlternateContent xmlns:mc="http://schemas.openxmlformats.org/markup-compatibility/2006" xmlns:p14="http://schemas.microsoft.com/office/powerpoint/2010/main">
    <mc:Choice Requires="p14">
      <p:transition spd="slow" p14:dur="2000" advTm="87412"/>
    </mc:Choice>
    <mc:Fallback xmlns="">
      <p:transition spd="slow" advTm="874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5D47-69CB-CF48-9C2B-B51E515B9C42}"/>
              </a:ext>
            </a:extLst>
          </p:cNvPr>
          <p:cNvSpPr>
            <a:spLocks noGrp="1"/>
          </p:cNvSpPr>
          <p:nvPr>
            <p:ph type="title"/>
          </p:nvPr>
        </p:nvSpPr>
        <p:spPr/>
        <p:txBody>
          <a:bodyPr/>
          <a:lstStyle/>
          <a:p>
            <a:r>
              <a:rPr lang="en-US" dirty="0"/>
              <a:t>Why are deep networks easy to fool?</a:t>
            </a:r>
          </a:p>
        </p:txBody>
      </p:sp>
      <p:sp>
        <p:nvSpPr>
          <p:cNvPr id="3" name="Content Placeholder 2">
            <a:extLst>
              <a:ext uri="{FF2B5EF4-FFF2-40B4-BE49-F238E27FC236}">
                <a16:creationId xmlns:a16="http://schemas.microsoft.com/office/drawing/2014/main" id="{5D2CFB0C-6D15-734B-ACAE-EA3CEF59EDB4}"/>
              </a:ext>
            </a:extLst>
          </p:cNvPr>
          <p:cNvSpPr>
            <a:spLocks noGrp="1"/>
          </p:cNvSpPr>
          <p:nvPr>
            <p:ph idx="1"/>
          </p:nvPr>
        </p:nvSpPr>
        <p:spPr>
          <a:xfrm>
            <a:off x="0" y="914400"/>
            <a:ext cx="9067800" cy="5257800"/>
          </a:xfrm>
        </p:spPr>
        <p:txBody>
          <a:bodyPr/>
          <a:lstStyle/>
          <a:p>
            <a:pPr marL="457200" indent="-457200">
              <a:buFont typeface="Arial" panose="020B0604020202020204" pitchFamily="34" charset="0"/>
              <a:buChar char="•"/>
            </a:pPr>
            <a:r>
              <a:rPr lang="en-US" dirty="0"/>
              <a:t>Networks are “too linear”: it is easy to manipulate output in a predictable way given the input</a:t>
            </a:r>
          </a:p>
          <a:p>
            <a:pPr marL="457200" indent="-457200">
              <a:buFont typeface="Arial" panose="020B0604020202020204" pitchFamily="34" charset="0"/>
              <a:buChar char="•"/>
            </a:pPr>
            <a:r>
              <a:rPr lang="en-US" dirty="0"/>
              <a:t>The input dimensionality is high, so one can get a large change in the output by changing individual inputs by small amounts</a:t>
            </a:r>
          </a:p>
          <a:p>
            <a:pPr marL="457200" indent="-457200">
              <a:buFont typeface="Arial" panose="020B0604020202020204" pitchFamily="34" charset="0"/>
              <a:buChar char="•"/>
            </a:pPr>
            <a:r>
              <a:rPr lang="en-US" dirty="0"/>
              <a:t>Neural networks can fit anything, but nothing prevents them from behaving erratically between training samples</a:t>
            </a:r>
          </a:p>
          <a:p>
            <a:pPr marL="857250" lvl="1" indent="-457200">
              <a:buFont typeface="Arial" panose="020B0604020202020204" pitchFamily="34" charset="0"/>
              <a:buChar char="•"/>
            </a:pPr>
            <a:r>
              <a:rPr lang="en-US" sz="2400" dirty="0"/>
              <a:t>Counter-intuitively, a network can both generalize well on natural images and be susceptible to adversarial examples</a:t>
            </a:r>
          </a:p>
          <a:p>
            <a:pPr marL="457200" indent="-457200">
              <a:buFont typeface="Arial" panose="020B0604020202020204" pitchFamily="34" charset="0"/>
              <a:buChar char="•"/>
            </a:pPr>
            <a:r>
              <a:rPr lang="en-US" dirty="0"/>
              <a:t>Adversarial examples generalize well because different models learn similar functions when trained to perform the same task?</a:t>
            </a:r>
          </a:p>
        </p:txBody>
      </p:sp>
    </p:spTree>
    <p:custDataLst>
      <p:tags r:id="rId1"/>
    </p:custDataLst>
    <p:extLst>
      <p:ext uri="{BB962C8B-B14F-4D97-AF65-F5344CB8AC3E}">
        <p14:creationId xmlns:p14="http://schemas.microsoft.com/office/powerpoint/2010/main" val="13301605"/>
      </p:ext>
    </p:extLst>
  </p:cSld>
  <p:clrMapOvr>
    <a:masterClrMapping/>
  </p:clrMapOvr>
  <mc:AlternateContent xmlns:mc="http://schemas.openxmlformats.org/markup-compatibility/2006" xmlns:p14="http://schemas.microsoft.com/office/powerpoint/2010/main">
    <mc:Choice Requires="p14">
      <p:transition spd="slow" p14:dur="2000" advTm="144197"/>
    </mc:Choice>
    <mc:Fallback xmlns="">
      <p:transition spd="slow" advTm="1441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E7F4A-842F-754B-BB68-876A2A465C2D}"/>
              </a:ext>
            </a:extLst>
          </p:cNvPr>
          <p:cNvSpPr>
            <a:spLocks noGrp="1"/>
          </p:cNvSpPr>
          <p:nvPr>
            <p:ph type="title"/>
          </p:nvPr>
        </p:nvSpPr>
        <p:spPr>
          <a:xfrm>
            <a:off x="685800" y="76200"/>
            <a:ext cx="7924800" cy="838200"/>
          </a:xfrm>
        </p:spPr>
        <p:txBody>
          <a:bodyPr/>
          <a:lstStyle/>
          <a:p>
            <a:r>
              <a:rPr lang="en-US" dirty="0"/>
              <a:t>Defending against adversarial examples</a:t>
            </a:r>
          </a:p>
        </p:txBody>
      </p:sp>
      <p:sp>
        <p:nvSpPr>
          <p:cNvPr id="3" name="Content Placeholder 2">
            <a:extLst>
              <a:ext uri="{FF2B5EF4-FFF2-40B4-BE49-F238E27FC236}">
                <a16:creationId xmlns:a16="http://schemas.microsoft.com/office/drawing/2014/main" id="{458EA74C-C915-844B-BE6B-738866C5FF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5174697"/>
      </p:ext>
    </p:extLst>
  </p:cSld>
  <p:clrMapOvr>
    <a:masterClrMapping/>
  </p:clrMapOvr>
  <mc:AlternateContent xmlns:mc="http://schemas.openxmlformats.org/markup-compatibility/2006" xmlns:p14="http://schemas.microsoft.com/office/powerpoint/2010/main">
    <mc:Choice Requires="p14">
      <p:transition spd="slow" p14:dur="2000" advTm="10337"/>
    </mc:Choice>
    <mc:Fallback xmlns="">
      <p:transition spd="slow" advTm="1033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DF8E-5797-4A4F-971F-350B2F0459C1}"/>
              </a:ext>
            </a:extLst>
          </p:cNvPr>
          <p:cNvSpPr>
            <a:spLocks noGrp="1"/>
          </p:cNvSpPr>
          <p:nvPr>
            <p:ph type="title"/>
          </p:nvPr>
        </p:nvSpPr>
        <p:spPr>
          <a:xfrm>
            <a:off x="685800" y="76200"/>
            <a:ext cx="8001000" cy="838200"/>
          </a:xfrm>
        </p:spPr>
        <p:txBody>
          <a:bodyPr/>
          <a:lstStyle/>
          <a:p>
            <a:r>
              <a:rPr lang="en-US" dirty="0"/>
              <a:t>Defending against adversarial examples</a:t>
            </a:r>
          </a:p>
        </p:txBody>
      </p:sp>
      <p:sp>
        <p:nvSpPr>
          <p:cNvPr id="3" name="Content Placeholder 2">
            <a:extLst>
              <a:ext uri="{FF2B5EF4-FFF2-40B4-BE49-F238E27FC236}">
                <a16:creationId xmlns:a16="http://schemas.microsoft.com/office/drawing/2014/main" id="{8277E625-918D-244A-BF49-D42CB6E8169E}"/>
              </a:ext>
            </a:extLst>
          </p:cNvPr>
          <p:cNvSpPr>
            <a:spLocks noGrp="1"/>
          </p:cNvSpPr>
          <p:nvPr>
            <p:ph idx="1"/>
          </p:nvPr>
        </p:nvSpPr>
        <p:spPr>
          <a:xfrm>
            <a:off x="533400" y="914400"/>
            <a:ext cx="8153400" cy="5257800"/>
          </a:xfrm>
        </p:spPr>
        <p:txBody>
          <a:bodyPr/>
          <a:lstStyle/>
          <a:p>
            <a:pPr marL="457200" indent="-457200">
              <a:buFont typeface="Arial" panose="020B0604020202020204" pitchFamily="34" charset="0"/>
              <a:buChar char="•"/>
            </a:pPr>
            <a:r>
              <a:rPr lang="en-US" dirty="0"/>
              <a:t>Adversarial training:</a:t>
            </a:r>
            <a:r>
              <a:rPr lang="en-US" b="1" dirty="0"/>
              <a:t> </a:t>
            </a:r>
            <a:r>
              <a:rPr lang="en-US" dirty="0"/>
              <a:t>networks can be made somewhat resistant by augmenting or regularizing training with adversarial examples</a:t>
            </a:r>
          </a:p>
          <a:p>
            <a:pPr marL="457200" indent="-45720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99A8572E-4A36-AF4C-A472-524D8E718D0F}"/>
              </a:ext>
            </a:extLst>
          </p:cNvPr>
          <p:cNvSpPr/>
          <p:nvPr/>
        </p:nvSpPr>
        <p:spPr>
          <a:xfrm>
            <a:off x="0" y="5449669"/>
            <a:ext cx="9144000" cy="646331"/>
          </a:xfrm>
          <a:prstGeom prst="rect">
            <a:avLst/>
          </a:prstGeom>
        </p:spPr>
        <p:txBody>
          <a:bodyPr wrap="square">
            <a:spAutoFit/>
          </a:bodyPr>
          <a:lstStyle/>
          <a:p>
            <a:pPr algn="ctr"/>
            <a:r>
              <a:rPr lang="en-US" sz="1800" b="0" dirty="0"/>
              <a:t>I. </a:t>
            </a:r>
            <a:r>
              <a:rPr lang="en-US" sz="1800" b="0" dirty="0" err="1"/>
              <a:t>Goodfellow</a:t>
            </a:r>
            <a:r>
              <a:rPr lang="en-US" sz="1800" b="0" dirty="0"/>
              <a:t>, J. </a:t>
            </a:r>
            <a:r>
              <a:rPr lang="en-US" sz="1800" b="0" dirty="0" err="1"/>
              <a:t>Schlens</a:t>
            </a:r>
            <a:r>
              <a:rPr lang="en-US" sz="1800" b="0" dirty="0"/>
              <a:t>, C. </a:t>
            </a:r>
            <a:r>
              <a:rPr lang="en-US" sz="1800" b="0" dirty="0" err="1"/>
              <a:t>Szegedy</a:t>
            </a:r>
            <a:r>
              <a:rPr lang="en-US" sz="1800" b="0" dirty="0"/>
              <a:t>, </a:t>
            </a:r>
            <a:r>
              <a:rPr lang="en-US" sz="1800" b="0" dirty="0">
                <a:hlinkClick r:id="rId2"/>
              </a:rPr>
              <a:t>Explaining and harnessing adversarial examples</a:t>
            </a:r>
            <a:r>
              <a:rPr lang="en-US" sz="1800" b="0" dirty="0"/>
              <a:t>, ICLR 2015</a:t>
            </a:r>
          </a:p>
        </p:txBody>
      </p:sp>
      <p:sp>
        <p:nvSpPr>
          <p:cNvPr id="5" name="Rectangle 4">
            <a:extLst>
              <a:ext uri="{FF2B5EF4-FFF2-40B4-BE49-F238E27FC236}">
                <a16:creationId xmlns:a16="http://schemas.microsoft.com/office/drawing/2014/main" id="{BB639CA2-4BAC-6A46-A15C-749350D1775A}"/>
              </a:ext>
            </a:extLst>
          </p:cNvPr>
          <p:cNvSpPr/>
          <p:nvPr/>
        </p:nvSpPr>
        <p:spPr>
          <a:xfrm>
            <a:off x="114300" y="6135469"/>
            <a:ext cx="8801100" cy="646331"/>
          </a:xfrm>
          <a:prstGeom prst="rect">
            <a:avLst/>
          </a:prstGeom>
        </p:spPr>
        <p:txBody>
          <a:bodyPr wrap="square">
            <a:spAutoFit/>
          </a:bodyPr>
          <a:lstStyle/>
          <a:p>
            <a:pPr algn="ctr"/>
            <a:r>
              <a:rPr lang="en-US" sz="1800" b="0" dirty="0"/>
              <a:t>F. </a:t>
            </a:r>
            <a:r>
              <a:rPr lang="en-US" sz="1800" b="0" dirty="0" err="1"/>
              <a:t>Tramer</a:t>
            </a:r>
            <a:r>
              <a:rPr lang="en-US" sz="1800" b="0" dirty="0"/>
              <a:t>, A. </a:t>
            </a:r>
            <a:r>
              <a:rPr lang="en-US" sz="1800" b="0" dirty="0" err="1"/>
              <a:t>Kurakin</a:t>
            </a:r>
            <a:r>
              <a:rPr lang="en-US" sz="1800" b="0" dirty="0"/>
              <a:t>, N. </a:t>
            </a:r>
            <a:r>
              <a:rPr lang="en-US" sz="1800" b="0" dirty="0" err="1"/>
              <a:t>Papernot</a:t>
            </a:r>
            <a:r>
              <a:rPr lang="en-US" sz="1800" b="0" dirty="0"/>
              <a:t>, D. </a:t>
            </a:r>
            <a:r>
              <a:rPr lang="en-US" sz="1800" b="0" dirty="0" err="1"/>
              <a:t>Boneh</a:t>
            </a:r>
            <a:r>
              <a:rPr lang="en-US" sz="1800" b="0" dirty="0"/>
              <a:t>, P. McDaniel, </a:t>
            </a:r>
            <a:r>
              <a:rPr lang="en-US" sz="1800" b="0" dirty="0">
                <a:hlinkClick r:id="rId3"/>
              </a:rPr>
              <a:t>Ensemble adversarial training: Attacks and defenses</a:t>
            </a:r>
            <a:r>
              <a:rPr lang="en-US" sz="1800" b="0" dirty="0"/>
              <a:t>, ICLR 2018</a:t>
            </a:r>
          </a:p>
        </p:txBody>
      </p:sp>
    </p:spTree>
    <p:extLst>
      <p:ext uri="{BB962C8B-B14F-4D97-AF65-F5344CB8AC3E}">
        <p14:creationId xmlns:p14="http://schemas.microsoft.com/office/powerpoint/2010/main" val="2202685493"/>
      </p:ext>
    </p:extLst>
  </p:cSld>
  <p:clrMapOvr>
    <a:masterClrMapping/>
  </p:clrMapOvr>
  <mc:AlternateContent xmlns:mc="http://schemas.openxmlformats.org/markup-compatibility/2006" xmlns:p14="http://schemas.microsoft.com/office/powerpoint/2010/main">
    <mc:Choice Requires="p14">
      <p:transition spd="slow" p14:dur="2000" advTm="22661"/>
    </mc:Choice>
    <mc:Fallback xmlns="">
      <p:transition spd="slow" advTm="2266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DF8E-5797-4A4F-971F-350B2F0459C1}"/>
              </a:ext>
            </a:extLst>
          </p:cNvPr>
          <p:cNvSpPr>
            <a:spLocks noGrp="1"/>
          </p:cNvSpPr>
          <p:nvPr>
            <p:ph type="title"/>
          </p:nvPr>
        </p:nvSpPr>
        <p:spPr>
          <a:xfrm>
            <a:off x="685800" y="76200"/>
            <a:ext cx="8001000" cy="838200"/>
          </a:xfrm>
        </p:spPr>
        <p:txBody>
          <a:bodyPr/>
          <a:lstStyle/>
          <a:p>
            <a:r>
              <a:rPr lang="en-US" dirty="0"/>
              <a:t>Defending against adversarial examples</a:t>
            </a:r>
          </a:p>
        </p:txBody>
      </p:sp>
      <p:sp>
        <p:nvSpPr>
          <p:cNvPr id="3" name="Content Placeholder 2">
            <a:extLst>
              <a:ext uri="{FF2B5EF4-FFF2-40B4-BE49-F238E27FC236}">
                <a16:creationId xmlns:a16="http://schemas.microsoft.com/office/drawing/2014/main" id="{8277E625-918D-244A-BF49-D42CB6E8169E}"/>
              </a:ext>
            </a:extLst>
          </p:cNvPr>
          <p:cNvSpPr>
            <a:spLocks noGrp="1"/>
          </p:cNvSpPr>
          <p:nvPr>
            <p:ph idx="1"/>
          </p:nvPr>
        </p:nvSpPr>
        <p:spPr/>
        <p:txBody>
          <a:bodyPr/>
          <a:lstStyle/>
          <a:p>
            <a:pPr marL="457200" indent="-457200">
              <a:buFont typeface="Arial" panose="020B0604020202020204" pitchFamily="34" charset="0"/>
              <a:buChar char="•"/>
            </a:pPr>
            <a:r>
              <a:rPr lang="en-US" dirty="0"/>
              <a:t>Train a separate model to reject adversarial examples: SafetyNet</a:t>
            </a:r>
          </a:p>
        </p:txBody>
      </p:sp>
      <p:sp>
        <p:nvSpPr>
          <p:cNvPr id="4" name="Rectangle 3">
            <a:extLst>
              <a:ext uri="{FF2B5EF4-FFF2-40B4-BE49-F238E27FC236}">
                <a16:creationId xmlns:a16="http://schemas.microsoft.com/office/drawing/2014/main" id="{D1E29789-BF97-054B-B7FF-F3C16DBF970A}"/>
              </a:ext>
            </a:extLst>
          </p:cNvPr>
          <p:cNvSpPr/>
          <p:nvPr/>
        </p:nvSpPr>
        <p:spPr>
          <a:xfrm>
            <a:off x="419100" y="6096000"/>
            <a:ext cx="8534400" cy="646331"/>
          </a:xfrm>
          <a:prstGeom prst="rect">
            <a:avLst/>
          </a:prstGeom>
        </p:spPr>
        <p:txBody>
          <a:bodyPr wrap="square">
            <a:spAutoFit/>
          </a:bodyPr>
          <a:lstStyle/>
          <a:p>
            <a:pPr algn="ctr"/>
            <a:r>
              <a:rPr lang="en-US" sz="1800" b="0" dirty="0"/>
              <a:t>J. Lu, T. </a:t>
            </a:r>
            <a:r>
              <a:rPr lang="en-US" sz="1800" b="0" dirty="0" err="1"/>
              <a:t>Issaranon</a:t>
            </a:r>
            <a:r>
              <a:rPr lang="en-US" sz="1800" b="0" dirty="0"/>
              <a:t>, D. Forsyth, </a:t>
            </a:r>
            <a:r>
              <a:rPr lang="en-US" sz="1800" b="0" dirty="0">
                <a:hlinkClick r:id="rId2"/>
              </a:rPr>
              <a:t>SafetyNet: Detecting and Rejecting Adversarial Examples Robustly</a:t>
            </a:r>
            <a:r>
              <a:rPr lang="en-US" sz="1800" b="0" dirty="0"/>
              <a:t>, CVPR 2017</a:t>
            </a:r>
          </a:p>
        </p:txBody>
      </p:sp>
      <p:pic>
        <p:nvPicPr>
          <p:cNvPr id="6" name="Picture 5">
            <a:extLst>
              <a:ext uri="{FF2B5EF4-FFF2-40B4-BE49-F238E27FC236}">
                <a16:creationId xmlns:a16="http://schemas.microsoft.com/office/drawing/2014/main" id="{06B92F30-6723-3843-858E-38562F356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347073"/>
            <a:ext cx="6934200" cy="3143337"/>
          </a:xfrm>
          <a:prstGeom prst="rect">
            <a:avLst/>
          </a:prstGeom>
        </p:spPr>
      </p:pic>
    </p:spTree>
    <p:extLst>
      <p:ext uri="{BB962C8B-B14F-4D97-AF65-F5344CB8AC3E}">
        <p14:creationId xmlns:p14="http://schemas.microsoft.com/office/powerpoint/2010/main" val="4220037550"/>
      </p:ext>
    </p:extLst>
  </p:cSld>
  <p:clrMapOvr>
    <a:masterClrMapping/>
  </p:clrMapOvr>
  <mc:AlternateContent xmlns:mc="http://schemas.openxmlformats.org/markup-compatibility/2006" xmlns:p14="http://schemas.microsoft.com/office/powerpoint/2010/main">
    <mc:Choice Requires="p14">
      <p:transition spd="slow" p14:dur="2000" advTm="86139"/>
    </mc:Choice>
    <mc:Fallback xmlns="">
      <p:transition spd="slow" advTm="8613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DF8E-5797-4A4F-971F-350B2F0459C1}"/>
              </a:ext>
            </a:extLst>
          </p:cNvPr>
          <p:cNvSpPr>
            <a:spLocks noGrp="1"/>
          </p:cNvSpPr>
          <p:nvPr>
            <p:ph type="title"/>
          </p:nvPr>
        </p:nvSpPr>
        <p:spPr>
          <a:xfrm>
            <a:off x="685800" y="76200"/>
            <a:ext cx="8001000" cy="838200"/>
          </a:xfrm>
        </p:spPr>
        <p:txBody>
          <a:bodyPr/>
          <a:lstStyle/>
          <a:p>
            <a:r>
              <a:rPr lang="en-US" dirty="0"/>
              <a:t>Defending against adversarial examples</a:t>
            </a:r>
          </a:p>
        </p:txBody>
      </p:sp>
      <p:sp>
        <p:nvSpPr>
          <p:cNvPr id="3" name="Content Placeholder 2">
            <a:extLst>
              <a:ext uri="{FF2B5EF4-FFF2-40B4-BE49-F238E27FC236}">
                <a16:creationId xmlns:a16="http://schemas.microsoft.com/office/drawing/2014/main" id="{8277E625-918D-244A-BF49-D42CB6E8169E}"/>
              </a:ext>
            </a:extLst>
          </p:cNvPr>
          <p:cNvSpPr>
            <a:spLocks noGrp="1"/>
          </p:cNvSpPr>
          <p:nvPr>
            <p:ph idx="1"/>
          </p:nvPr>
        </p:nvSpPr>
        <p:spPr/>
        <p:txBody>
          <a:bodyPr/>
          <a:lstStyle/>
          <a:p>
            <a:pPr marL="457200" indent="-457200">
              <a:buFont typeface="Arial" panose="020B0604020202020204" pitchFamily="34" charset="0"/>
              <a:buChar char="•"/>
            </a:pPr>
            <a:r>
              <a:rPr lang="en-US" dirty="0"/>
              <a:t>Design highly nonlinear architectures robust to adversarial perturbations</a:t>
            </a:r>
          </a:p>
        </p:txBody>
      </p:sp>
      <p:sp>
        <p:nvSpPr>
          <p:cNvPr id="4" name="Rectangle 3">
            <a:extLst>
              <a:ext uri="{FF2B5EF4-FFF2-40B4-BE49-F238E27FC236}">
                <a16:creationId xmlns:a16="http://schemas.microsoft.com/office/drawing/2014/main" id="{038F9CF4-40DC-4D48-BB43-F49C18D1BA1E}"/>
              </a:ext>
            </a:extLst>
          </p:cNvPr>
          <p:cNvSpPr/>
          <p:nvPr/>
        </p:nvSpPr>
        <p:spPr>
          <a:xfrm>
            <a:off x="76200" y="6135469"/>
            <a:ext cx="9029700" cy="646331"/>
          </a:xfrm>
          <a:prstGeom prst="rect">
            <a:avLst/>
          </a:prstGeom>
        </p:spPr>
        <p:txBody>
          <a:bodyPr wrap="square">
            <a:spAutoFit/>
          </a:bodyPr>
          <a:lstStyle/>
          <a:p>
            <a:pPr algn="ctr"/>
            <a:r>
              <a:rPr lang="en-US" sz="1800" b="0" dirty="0"/>
              <a:t>D. </a:t>
            </a:r>
            <a:r>
              <a:rPr lang="en-US" sz="1800" b="0" dirty="0" err="1"/>
              <a:t>Krotov</a:t>
            </a:r>
            <a:r>
              <a:rPr lang="en-US" sz="1800" b="0" dirty="0"/>
              <a:t>, J. Hopfield, </a:t>
            </a:r>
            <a:r>
              <a:rPr lang="en-US" sz="1800" b="0" dirty="0">
                <a:hlinkClick r:id="rId3"/>
              </a:rPr>
              <a:t>Dense Associative Memory is Robust to Adversarial Inputs</a:t>
            </a:r>
            <a:r>
              <a:rPr lang="en-US" sz="1800" b="0" dirty="0"/>
              <a:t>, </a:t>
            </a:r>
            <a:br>
              <a:rPr lang="en-US" sz="1800" b="0" dirty="0"/>
            </a:br>
            <a:r>
              <a:rPr lang="en-US" sz="1800" b="0" dirty="0" err="1"/>
              <a:t>arXiv</a:t>
            </a:r>
            <a:r>
              <a:rPr lang="en-US" sz="1800" b="0" dirty="0"/>
              <a:t> 2017</a:t>
            </a:r>
          </a:p>
        </p:txBody>
      </p:sp>
      <p:pic>
        <p:nvPicPr>
          <p:cNvPr id="6" name="Picture 5">
            <a:extLst>
              <a:ext uri="{FF2B5EF4-FFF2-40B4-BE49-F238E27FC236}">
                <a16:creationId xmlns:a16="http://schemas.microsoft.com/office/drawing/2014/main" id="{D4B79478-E0E4-A94F-94A8-513EBB3CDF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1322" y="1905000"/>
            <a:ext cx="5413878" cy="4106867"/>
          </a:xfrm>
          <a:prstGeom prst="rect">
            <a:avLst/>
          </a:prstGeom>
        </p:spPr>
      </p:pic>
    </p:spTree>
    <p:custDataLst>
      <p:tags r:id="rId1"/>
    </p:custDataLst>
    <p:extLst>
      <p:ext uri="{BB962C8B-B14F-4D97-AF65-F5344CB8AC3E}">
        <p14:creationId xmlns:p14="http://schemas.microsoft.com/office/powerpoint/2010/main" val="2615635869"/>
      </p:ext>
    </p:extLst>
  </p:cSld>
  <p:clrMapOvr>
    <a:masterClrMapping/>
  </p:clrMapOvr>
  <mc:AlternateContent xmlns:mc="http://schemas.openxmlformats.org/markup-compatibility/2006" xmlns:p14="http://schemas.microsoft.com/office/powerpoint/2010/main">
    <mc:Choice Requires="p14">
      <p:transition spd="slow" p14:dur="2000" advTm="59823"/>
    </mc:Choice>
    <mc:Fallback xmlns="">
      <p:transition spd="slow" advTm="598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574D-B9C0-1C49-BA49-61AF0A2FF8BF}"/>
              </a:ext>
            </a:extLst>
          </p:cNvPr>
          <p:cNvSpPr>
            <a:spLocks noGrp="1"/>
          </p:cNvSpPr>
          <p:nvPr>
            <p:ph type="title"/>
          </p:nvPr>
        </p:nvSpPr>
        <p:spPr/>
        <p:txBody>
          <a:bodyPr/>
          <a:lstStyle/>
          <a:p>
            <a:r>
              <a:rPr lang="en-US" dirty="0"/>
              <a:t>Adversarial examples: Summary</a:t>
            </a:r>
          </a:p>
        </p:txBody>
      </p:sp>
      <p:sp>
        <p:nvSpPr>
          <p:cNvPr id="3" name="Content Placeholder 2">
            <a:extLst>
              <a:ext uri="{FF2B5EF4-FFF2-40B4-BE49-F238E27FC236}">
                <a16:creationId xmlns:a16="http://schemas.microsoft.com/office/drawing/2014/main" id="{856F0042-BA6D-8647-8B9F-5CE3D1C7E3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98128237"/>
      </p:ext>
    </p:extLst>
  </p:cSld>
  <p:clrMapOvr>
    <a:masterClrMapping/>
  </p:clrMapOvr>
  <mc:AlternateContent xmlns:mc="http://schemas.openxmlformats.org/markup-compatibility/2006" xmlns:p14="http://schemas.microsoft.com/office/powerpoint/2010/main">
    <mc:Choice Requires="p14">
      <p:transition spd="slow" p14:dur="2000" advTm="5857"/>
    </mc:Choice>
    <mc:Fallback xmlns="">
      <p:transition spd="slow" advTm="585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554D-77CD-DC46-96E2-A211B7CEACF2}"/>
              </a:ext>
            </a:extLst>
          </p:cNvPr>
          <p:cNvSpPr>
            <a:spLocks noGrp="1"/>
          </p:cNvSpPr>
          <p:nvPr>
            <p:ph type="title"/>
          </p:nvPr>
        </p:nvSpPr>
        <p:spPr/>
        <p:txBody>
          <a:bodyPr/>
          <a:lstStyle/>
          <a:p>
            <a:r>
              <a:rPr lang="en-US" dirty="0"/>
              <a:t>Adversarial examples: Summary</a:t>
            </a:r>
          </a:p>
        </p:txBody>
      </p:sp>
      <p:sp>
        <p:nvSpPr>
          <p:cNvPr id="3" name="Content Placeholder 2">
            <a:extLst>
              <a:ext uri="{FF2B5EF4-FFF2-40B4-BE49-F238E27FC236}">
                <a16:creationId xmlns:a16="http://schemas.microsoft.com/office/drawing/2014/main" id="{1549BB5E-A1C7-8144-8D96-39F1ACC55917}"/>
              </a:ext>
            </a:extLst>
          </p:cNvPr>
          <p:cNvSpPr>
            <a:spLocks noGrp="1"/>
          </p:cNvSpPr>
          <p:nvPr>
            <p:ph idx="1"/>
          </p:nvPr>
        </p:nvSpPr>
        <p:spPr/>
        <p:txBody>
          <a:bodyPr/>
          <a:lstStyle/>
          <a:p>
            <a:pPr marL="457200" indent="-457200">
              <a:buFont typeface="Arial" panose="020B0604020202020204" pitchFamily="34" charset="0"/>
              <a:buChar char="•"/>
            </a:pPr>
            <a:r>
              <a:rPr lang="en-US" sz="2400" dirty="0"/>
              <a:t>Generating adversarial examples</a:t>
            </a:r>
          </a:p>
          <a:p>
            <a:pPr marL="857250" lvl="1" indent="-457200">
              <a:buFont typeface="Arial" panose="020B0604020202020204" pitchFamily="34" charset="0"/>
              <a:buChar char="•"/>
            </a:pPr>
            <a:r>
              <a:rPr lang="en-US" dirty="0"/>
              <a:t>Finding smallest “fooling” transformation</a:t>
            </a:r>
          </a:p>
          <a:p>
            <a:pPr marL="857250" lvl="1" indent="-457200">
              <a:buFont typeface="Arial" panose="020B0604020202020204" pitchFamily="34" charset="0"/>
              <a:buChar char="•"/>
            </a:pPr>
            <a:r>
              <a:rPr lang="en-US" dirty="0"/>
              <a:t>Gradient ascent</a:t>
            </a:r>
          </a:p>
          <a:p>
            <a:pPr marL="857250" lvl="1" indent="-457200">
              <a:buFont typeface="Arial" panose="020B0604020202020204" pitchFamily="34" charset="0"/>
              <a:buChar char="•"/>
            </a:pPr>
            <a:r>
              <a:rPr lang="en-US" dirty="0"/>
              <a:t>Fast gradient sign, iterative variants</a:t>
            </a:r>
          </a:p>
          <a:p>
            <a:pPr marL="857250" lvl="1" indent="-457200">
              <a:buFont typeface="Arial" panose="020B0604020202020204" pitchFamily="34" charset="0"/>
              <a:buChar char="•"/>
            </a:pPr>
            <a:r>
              <a:rPr lang="en-US" dirty="0"/>
              <a:t>Universal adversarial perturbations</a:t>
            </a:r>
          </a:p>
          <a:p>
            <a:pPr marL="457200" indent="-457200">
              <a:buFont typeface="Arial" panose="020B0604020202020204" pitchFamily="34" charset="0"/>
              <a:buChar char="•"/>
            </a:pPr>
            <a:r>
              <a:rPr lang="en-US" sz="2400" dirty="0"/>
              <a:t>Generalizability of adversarial examples</a:t>
            </a:r>
          </a:p>
          <a:p>
            <a:pPr marL="457200" indent="-457200">
              <a:buFont typeface="Arial" panose="020B0604020202020204" pitchFamily="34" charset="0"/>
              <a:buChar char="•"/>
            </a:pPr>
            <a:r>
              <a:rPr lang="en-US" sz="2400" dirty="0"/>
              <a:t>Why are neural networks easy to fool?</a:t>
            </a:r>
          </a:p>
          <a:p>
            <a:pPr marL="457200" indent="-457200">
              <a:buFont typeface="Arial" panose="020B0604020202020204" pitchFamily="34" charset="0"/>
              <a:buChar char="•"/>
            </a:pPr>
            <a:r>
              <a:rPr lang="en-US" sz="2400" dirty="0"/>
              <a:t>Defending against adversarial examples</a:t>
            </a:r>
          </a:p>
          <a:p>
            <a:pPr marL="857250" lvl="1" indent="-457200">
              <a:buFont typeface="Arial" panose="020B0604020202020204" pitchFamily="34" charset="0"/>
              <a:buChar char="•"/>
            </a:pPr>
            <a:r>
              <a:rPr lang="en-US" dirty="0"/>
              <a:t>Adversarial training</a:t>
            </a:r>
          </a:p>
          <a:p>
            <a:pPr marL="857250" lvl="1" indent="-457200">
              <a:buFont typeface="Arial" panose="020B0604020202020204" pitchFamily="34" charset="0"/>
              <a:buChar char="•"/>
            </a:pPr>
            <a:r>
              <a:rPr lang="en-US" dirty="0"/>
              <a:t>Learning to reject adversarial examples</a:t>
            </a:r>
          </a:p>
          <a:p>
            <a:pPr marL="857250" lvl="1" indent="-457200">
              <a:buFont typeface="Arial" panose="020B0604020202020204" pitchFamily="34" charset="0"/>
              <a:buChar char="•"/>
            </a:pPr>
            <a:r>
              <a:rPr lang="en-US" dirty="0"/>
              <a:t>Robust architectures</a:t>
            </a:r>
          </a:p>
          <a:p>
            <a:pPr marL="857250" lvl="1" indent="-457200">
              <a:buFont typeface="Arial" panose="020B0604020202020204" pitchFamily="34" charset="0"/>
              <a:buChar char="•"/>
            </a:pPr>
            <a:r>
              <a:rPr lang="en-US" dirty="0"/>
              <a:t>Image pre-processing</a:t>
            </a:r>
          </a:p>
          <a:p>
            <a:pPr marL="857250" lvl="1" indent="-45720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958400518"/>
      </p:ext>
    </p:extLst>
  </p:cSld>
  <p:clrMapOvr>
    <a:masterClrMapping/>
  </p:clrMapOvr>
  <mc:AlternateContent xmlns:mc="http://schemas.openxmlformats.org/markup-compatibility/2006" xmlns:p14="http://schemas.microsoft.com/office/powerpoint/2010/main">
    <mc:Choice Requires="p14">
      <p:transition spd="slow" p14:dur="2000" advTm="54282"/>
    </mc:Choice>
    <mc:Fallback xmlns="">
      <p:transition spd="slow" advTm="542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1">
            <a:extLst>
              <a:ext uri="{FF2B5EF4-FFF2-40B4-BE49-F238E27FC236}">
                <a16:creationId xmlns:a16="http://schemas.microsoft.com/office/drawing/2014/main" id="{FC01D1A4-CC23-0F4B-A508-76B222EEABF2}"/>
              </a:ext>
            </a:extLst>
          </p:cNvPr>
          <p:cNvSpPr txBox="1">
            <a:spLocks/>
          </p:cNvSpPr>
          <p:nvPr/>
        </p:nvSpPr>
        <p:spPr bwMode="auto">
          <a:xfrm>
            <a:off x="1524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Related finding: it is easy to generate perceptually meaningless images that will be classified as any given class with high confidence</a:t>
            </a:r>
          </a:p>
        </p:txBody>
      </p:sp>
      <p:sp>
        <p:nvSpPr>
          <p:cNvPr id="2" name="Title 1">
            <a:extLst>
              <a:ext uri="{FF2B5EF4-FFF2-40B4-BE49-F238E27FC236}">
                <a16:creationId xmlns:a16="http://schemas.microsoft.com/office/drawing/2014/main" id="{D4132955-7592-5649-9AE7-E15813F1F22A}"/>
              </a:ext>
            </a:extLst>
          </p:cNvPr>
          <p:cNvSpPr>
            <a:spLocks noGrp="1"/>
          </p:cNvSpPr>
          <p:nvPr>
            <p:ph type="title"/>
          </p:nvPr>
        </p:nvSpPr>
        <p:spPr/>
        <p:txBody>
          <a:bodyPr/>
          <a:lstStyle/>
          <a:p>
            <a:r>
              <a:rPr lang="en-US" dirty="0"/>
              <a:t>Generating preferred inputs</a:t>
            </a:r>
          </a:p>
        </p:txBody>
      </p:sp>
      <p:sp>
        <p:nvSpPr>
          <p:cNvPr id="4" name="Rectangle 3">
            <a:extLst>
              <a:ext uri="{FF2B5EF4-FFF2-40B4-BE49-F238E27FC236}">
                <a16:creationId xmlns:a16="http://schemas.microsoft.com/office/drawing/2014/main" id="{88D12A2D-844F-4E4A-AFD0-73F2B8294B24}"/>
              </a:ext>
            </a:extLst>
          </p:cNvPr>
          <p:cNvSpPr/>
          <p:nvPr/>
        </p:nvSpPr>
        <p:spPr>
          <a:xfrm>
            <a:off x="228600" y="6172200"/>
            <a:ext cx="8686800" cy="646331"/>
          </a:xfrm>
          <a:prstGeom prst="rect">
            <a:avLst/>
          </a:prstGeom>
        </p:spPr>
        <p:txBody>
          <a:bodyPr wrap="square">
            <a:spAutoFit/>
          </a:bodyPr>
          <a:lstStyle/>
          <a:p>
            <a:pPr algn="ctr"/>
            <a:r>
              <a:rPr lang="en-US" sz="1800" b="0" dirty="0"/>
              <a:t>A. Nguyen, J. </a:t>
            </a:r>
            <a:r>
              <a:rPr lang="en-US" sz="1800" b="0" dirty="0" err="1"/>
              <a:t>Yosinski</a:t>
            </a:r>
            <a:r>
              <a:rPr lang="en-US" sz="1800" b="0" dirty="0"/>
              <a:t>, J. Clune, </a:t>
            </a:r>
            <a:r>
              <a:rPr lang="en-US" sz="1800" b="0" dirty="0">
                <a:hlinkClick r:id="rId2"/>
              </a:rPr>
              <a:t>Deep Neural Networks are Easily Fooled: High Confidence Predictions for Unrecognizable Images</a:t>
            </a:r>
            <a:r>
              <a:rPr lang="en-US" sz="1800" b="0" dirty="0"/>
              <a:t>, CVPR 2015</a:t>
            </a:r>
          </a:p>
        </p:txBody>
      </p:sp>
      <p:pic>
        <p:nvPicPr>
          <p:cNvPr id="8" name="Content Placeholder 7">
            <a:extLst>
              <a:ext uri="{FF2B5EF4-FFF2-40B4-BE49-F238E27FC236}">
                <a16:creationId xmlns:a16="http://schemas.microsoft.com/office/drawing/2014/main" id="{E0FDC094-4CE6-B041-90BA-AE82F9429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6400" y="2475024"/>
            <a:ext cx="6096000" cy="3620976"/>
          </a:xfrm>
        </p:spPr>
      </p:pic>
    </p:spTree>
    <p:extLst>
      <p:ext uri="{BB962C8B-B14F-4D97-AF65-F5344CB8AC3E}">
        <p14:creationId xmlns:p14="http://schemas.microsoft.com/office/powerpoint/2010/main" val="1225413549"/>
      </p:ext>
    </p:extLst>
  </p:cSld>
  <p:clrMapOvr>
    <a:masterClrMapping/>
  </p:clrMapOvr>
  <mc:AlternateContent xmlns:mc="http://schemas.openxmlformats.org/markup-compatibility/2006" xmlns:p14="http://schemas.microsoft.com/office/powerpoint/2010/main">
    <mc:Choice Requires="p14">
      <p:transition spd="slow" p14:dur="2000" advTm="144486"/>
    </mc:Choice>
    <mc:Fallback xmlns="">
      <p:transition spd="slow" advTm="14448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DF8E-5797-4A4F-971F-350B2F0459C1}"/>
              </a:ext>
            </a:extLst>
          </p:cNvPr>
          <p:cNvSpPr>
            <a:spLocks noGrp="1"/>
          </p:cNvSpPr>
          <p:nvPr>
            <p:ph type="title"/>
          </p:nvPr>
        </p:nvSpPr>
        <p:spPr>
          <a:xfrm>
            <a:off x="685800" y="76200"/>
            <a:ext cx="8001000" cy="838200"/>
          </a:xfrm>
        </p:spPr>
        <p:txBody>
          <a:bodyPr/>
          <a:lstStyle/>
          <a:p>
            <a:r>
              <a:rPr lang="en-US" dirty="0"/>
              <a:t>Defending against adversarial examples</a:t>
            </a:r>
          </a:p>
        </p:txBody>
      </p:sp>
      <p:sp>
        <p:nvSpPr>
          <p:cNvPr id="3" name="Content Placeholder 2">
            <a:extLst>
              <a:ext uri="{FF2B5EF4-FFF2-40B4-BE49-F238E27FC236}">
                <a16:creationId xmlns:a16="http://schemas.microsoft.com/office/drawing/2014/main" id="{8277E625-918D-244A-BF49-D42CB6E8169E}"/>
              </a:ext>
            </a:extLst>
          </p:cNvPr>
          <p:cNvSpPr>
            <a:spLocks noGrp="1"/>
          </p:cNvSpPr>
          <p:nvPr>
            <p:ph idx="1"/>
          </p:nvPr>
        </p:nvSpPr>
        <p:spPr>
          <a:xfrm>
            <a:off x="381000" y="914400"/>
            <a:ext cx="8229600" cy="5257800"/>
          </a:xfrm>
        </p:spPr>
        <p:txBody>
          <a:bodyPr/>
          <a:lstStyle/>
          <a:p>
            <a:pPr marL="457200" indent="-457200">
              <a:buFont typeface="Arial" panose="020B0604020202020204" pitchFamily="34" charset="0"/>
              <a:buChar char="•"/>
            </a:pPr>
            <a:r>
              <a:rPr lang="en-US" dirty="0"/>
              <a:t>Pre-process input images to disrupt adversarial perturbations</a:t>
            </a:r>
          </a:p>
        </p:txBody>
      </p:sp>
      <p:pic>
        <p:nvPicPr>
          <p:cNvPr id="5" name="Picture 4">
            <a:extLst>
              <a:ext uri="{FF2B5EF4-FFF2-40B4-BE49-F238E27FC236}">
                <a16:creationId xmlns:a16="http://schemas.microsoft.com/office/drawing/2014/main" id="{9367F1EB-4D36-6A47-86A7-267BBE6CB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986" y="1828801"/>
            <a:ext cx="4227379" cy="4190999"/>
          </a:xfrm>
          <a:prstGeom prst="rect">
            <a:avLst/>
          </a:prstGeom>
        </p:spPr>
      </p:pic>
      <p:sp>
        <p:nvSpPr>
          <p:cNvPr id="6" name="Rectangle 5">
            <a:extLst>
              <a:ext uri="{FF2B5EF4-FFF2-40B4-BE49-F238E27FC236}">
                <a16:creationId xmlns:a16="http://schemas.microsoft.com/office/drawing/2014/main" id="{0AB19D12-269E-D64D-AF82-520E5DE39967}"/>
              </a:ext>
            </a:extLst>
          </p:cNvPr>
          <p:cNvSpPr/>
          <p:nvPr/>
        </p:nvSpPr>
        <p:spPr>
          <a:xfrm>
            <a:off x="228600" y="6172200"/>
            <a:ext cx="8686800" cy="646331"/>
          </a:xfrm>
          <a:prstGeom prst="rect">
            <a:avLst/>
          </a:prstGeom>
        </p:spPr>
        <p:txBody>
          <a:bodyPr wrap="square">
            <a:spAutoFit/>
          </a:bodyPr>
          <a:lstStyle/>
          <a:p>
            <a:pPr algn="ctr"/>
            <a:r>
              <a:rPr lang="en-US" sz="1800" b="0" dirty="0"/>
              <a:t>C. Guo, M. Rana, M. </a:t>
            </a:r>
            <a:r>
              <a:rPr lang="en-US" sz="1800" b="0" dirty="0" err="1"/>
              <a:t>Cisse</a:t>
            </a:r>
            <a:r>
              <a:rPr lang="en-US" sz="1800" b="0" dirty="0"/>
              <a:t>, L. van der </a:t>
            </a:r>
            <a:r>
              <a:rPr lang="en-US" sz="1800" b="0" dirty="0" err="1"/>
              <a:t>Maaten</a:t>
            </a:r>
            <a:r>
              <a:rPr lang="en-US" sz="1800" b="0" dirty="0"/>
              <a:t>, </a:t>
            </a:r>
            <a:r>
              <a:rPr lang="en-US" sz="1800" b="0" dirty="0">
                <a:hlinkClick r:id="rId3"/>
              </a:rPr>
              <a:t>Countering Adversarial Images Using Input Transformations</a:t>
            </a:r>
            <a:r>
              <a:rPr lang="en-US" sz="1800" b="0" dirty="0"/>
              <a:t>, ICLR 2018</a:t>
            </a:r>
          </a:p>
        </p:txBody>
      </p:sp>
    </p:spTree>
    <p:extLst>
      <p:ext uri="{BB962C8B-B14F-4D97-AF65-F5344CB8AC3E}">
        <p14:creationId xmlns:p14="http://schemas.microsoft.com/office/powerpoint/2010/main" val="3339712747"/>
      </p:ext>
    </p:extLst>
  </p:cSld>
  <p:clrMapOvr>
    <a:masterClrMapping/>
  </p:clrMapOvr>
  <mc:AlternateContent xmlns:mc="http://schemas.openxmlformats.org/markup-compatibility/2006" xmlns:p14="http://schemas.microsoft.com/office/powerpoint/2010/main">
    <mc:Choice Requires="p14">
      <p:transition spd="slow" p14:dur="2000" advTm="84162"/>
    </mc:Choice>
    <mc:Fallback xmlns="">
      <p:transition spd="slow" advTm="8416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DF8E-5797-4A4F-971F-350B2F0459C1}"/>
              </a:ext>
            </a:extLst>
          </p:cNvPr>
          <p:cNvSpPr>
            <a:spLocks noGrp="1"/>
          </p:cNvSpPr>
          <p:nvPr>
            <p:ph type="title"/>
          </p:nvPr>
        </p:nvSpPr>
        <p:spPr>
          <a:xfrm>
            <a:off x="685800" y="76200"/>
            <a:ext cx="8001000" cy="838200"/>
          </a:xfrm>
        </p:spPr>
        <p:txBody>
          <a:bodyPr/>
          <a:lstStyle/>
          <a:p>
            <a:r>
              <a:rPr lang="en-US" dirty="0"/>
              <a:t>Defending against adversarial examples</a:t>
            </a:r>
          </a:p>
        </p:txBody>
      </p:sp>
      <p:sp>
        <p:nvSpPr>
          <p:cNvPr id="3" name="Content Placeholder 2">
            <a:extLst>
              <a:ext uri="{FF2B5EF4-FFF2-40B4-BE49-F238E27FC236}">
                <a16:creationId xmlns:a16="http://schemas.microsoft.com/office/drawing/2014/main" id="{8277E625-918D-244A-BF49-D42CB6E8169E}"/>
              </a:ext>
            </a:extLst>
          </p:cNvPr>
          <p:cNvSpPr>
            <a:spLocks noGrp="1"/>
          </p:cNvSpPr>
          <p:nvPr>
            <p:ph idx="1"/>
          </p:nvPr>
        </p:nvSpPr>
        <p:spPr>
          <a:xfrm>
            <a:off x="381000" y="914400"/>
            <a:ext cx="8229600" cy="5257800"/>
          </a:xfrm>
        </p:spPr>
        <p:txBody>
          <a:bodyPr/>
          <a:lstStyle/>
          <a:p>
            <a:pPr marL="457200" indent="-457200">
              <a:buFont typeface="Arial" panose="020B0604020202020204" pitchFamily="34" charset="0"/>
              <a:buChar char="•"/>
            </a:pPr>
            <a:r>
              <a:rPr lang="en-US" dirty="0"/>
              <a:t>Pre-process input images to disrupt adversarial perturbations</a:t>
            </a:r>
          </a:p>
        </p:txBody>
      </p:sp>
      <p:sp>
        <p:nvSpPr>
          <p:cNvPr id="6" name="Rectangle 5">
            <a:extLst>
              <a:ext uri="{FF2B5EF4-FFF2-40B4-BE49-F238E27FC236}">
                <a16:creationId xmlns:a16="http://schemas.microsoft.com/office/drawing/2014/main" id="{0AB19D12-269E-D64D-AF82-520E5DE39967}"/>
              </a:ext>
            </a:extLst>
          </p:cNvPr>
          <p:cNvSpPr/>
          <p:nvPr/>
        </p:nvSpPr>
        <p:spPr>
          <a:xfrm>
            <a:off x="228600" y="6172200"/>
            <a:ext cx="8686800" cy="646331"/>
          </a:xfrm>
          <a:prstGeom prst="rect">
            <a:avLst/>
          </a:prstGeom>
        </p:spPr>
        <p:txBody>
          <a:bodyPr wrap="square">
            <a:spAutoFit/>
          </a:bodyPr>
          <a:lstStyle/>
          <a:p>
            <a:pPr algn="ctr"/>
            <a:r>
              <a:rPr lang="en-US" sz="1800" b="0" dirty="0"/>
              <a:t>C. Guo, M. Rana, M. </a:t>
            </a:r>
            <a:r>
              <a:rPr lang="en-US" sz="1800" b="0" dirty="0" err="1"/>
              <a:t>Cisse</a:t>
            </a:r>
            <a:r>
              <a:rPr lang="en-US" sz="1800" b="0" dirty="0"/>
              <a:t>, L. van der </a:t>
            </a:r>
            <a:r>
              <a:rPr lang="en-US" sz="1800" b="0" dirty="0" err="1"/>
              <a:t>Maaten</a:t>
            </a:r>
            <a:r>
              <a:rPr lang="en-US" sz="1800" b="0" dirty="0"/>
              <a:t>, </a:t>
            </a:r>
            <a:r>
              <a:rPr lang="en-US" sz="1800" b="0" dirty="0">
                <a:hlinkClick r:id="rId3"/>
              </a:rPr>
              <a:t>Countering Adversarial Images Using Input Transformations</a:t>
            </a:r>
            <a:r>
              <a:rPr lang="en-US" sz="1800" b="0" dirty="0"/>
              <a:t>, ICLR 2018</a:t>
            </a:r>
          </a:p>
        </p:txBody>
      </p:sp>
      <p:pic>
        <p:nvPicPr>
          <p:cNvPr id="7" name="Picture 6">
            <a:extLst>
              <a:ext uri="{FF2B5EF4-FFF2-40B4-BE49-F238E27FC236}">
                <a16:creationId xmlns:a16="http://schemas.microsoft.com/office/drawing/2014/main" id="{82722CEA-7EE6-6645-896A-49D3C05A7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939" y="2362200"/>
            <a:ext cx="4165261" cy="3121349"/>
          </a:xfrm>
          <a:prstGeom prst="rect">
            <a:avLst/>
          </a:prstGeom>
        </p:spPr>
      </p:pic>
      <p:sp>
        <p:nvSpPr>
          <p:cNvPr id="8" name="TextBox 7">
            <a:extLst>
              <a:ext uri="{FF2B5EF4-FFF2-40B4-BE49-F238E27FC236}">
                <a16:creationId xmlns:a16="http://schemas.microsoft.com/office/drawing/2014/main" id="{7BBB84F8-2D32-0A4D-A625-479F10ED3F25}"/>
              </a:ext>
            </a:extLst>
          </p:cNvPr>
          <p:cNvSpPr txBox="1"/>
          <p:nvPr/>
        </p:nvSpPr>
        <p:spPr>
          <a:xfrm>
            <a:off x="1246565" y="5496249"/>
            <a:ext cx="3211135" cy="338554"/>
          </a:xfrm>
          <a:prstGeom prst="rect">
            <a:avLst/>
          </a:prstGeom>
          <a:noFill/>
        </p:spPr>
        <p:txBody>
          <a:bodyPr wrap="none" rtlCol="0">
            <a:spAutoFit/>
          </a:bodyPr>
          <a:lstStyle/>
          <a:p>
            <a:r>
              <a:rPr lang="en-US" sz="1600" b="0" dirty="0"/>
              <a:t>Strength of FGSM transformation</a:t>
            </a:r>
          </a:p>
        </p:txBody>
      </p:sp>
      <p:sp>
        <p:nvSpPr>
          <p:cNvPr id="9" name="TextBox 8">
            <a:extLst>
              <a:ext uri="{FF2B5EF4-FFF2-40B4-BE49-F238E27FC236}">
                <a16:creationId xmlns:a16="http://schemas.microsoft.com/office/drawing/2014/main" id="{6CCD17AD-E9CE-1444-8355-0ED353D0887A}"/>
              </a:ext>
            </a:extLst>
          </p:cNvPr>
          <p:cNvSpPr txBox="1"/>
          <p:nvPr/>
        </p:nvSpPr>
        <p:spPr>
          <a:xfrm rot="16200000">
            <a:off x="-624145" y="3753596"/>
            <a:ext cx="1586845" cy="338554"/>
          </a:xfrm>
          <a:prstGeom prst="rect">
            <a:avLst/>
          </a:prstGeom>
          <a:noFill/>
        </p:spPr>
        <p:txBody>
          <a:bodyPr wrap="none" rtlCol="0">
            <a:spAutoFit/>
          </a:bodyPr>
          <a:lstStyle/>
          <a:p>
            <a:r>
              <a:rPr lang="en-US" sz="1600" b="0" dirty="0"/>
              <a:t>Top-1 Accuracy</a:t>
            </a:r>
          </a:p>
        </p:txBody>
      </p:sp>
      <p:sp>
        <p:nvSpPr>
          <p:cNvPr id="10" name="TextBox 9">
            <a:extLst>
              <a:ext uri="{FF2B5EF4-FFF2-40B4-BE49-F238E27FC236}">
                <a16:creationId xmlns:a16="http://schemas.microsoft.com/office/drawing/2014/main" id="{ED5A678A-0907-4448-A2AF-0B7AE5F78122}"/>
              </a:ext>
            </a:extLst>
          </p:cNvPr>
          <p:cNvSpPr txBox="1"/>
          <p:nvPr/>
        </p:nvSpPr>
        <p:spPr>
          <a:xfrm>
            <a:off x="4800601" y="1828800"/>
            <a:ext cx="4038599" cy="584775"/>
          </a:xfrm>
          <a:prstGeom prst="rect">
            <a:avLst/>
          </a:prstGeom>
          <a:noFill/>
        </p:spPr>
        <p:txBody>
          <a:bodyPr wrap="square" rtlCol="0">
            <a:spAutoFit/>
          </a:bodyPr>
          <a:lstStyle/>
          <a:p>
            <a:pPr algn="ctr"/>
            <a:r>
              <a:rPr lang="en-US" sz="1600" b="0" dirty="0"/>
              <a:t>ResNet-50 </a:t>
            </a:r>
            <a:r>
              <a:rPr lang="en-US" sz="1600" b="0" i="1" dirty="0"/>
              <a:t>trained and tested</a:t>
            </a:r>
            <a:r>
              <a:rPr lang="en-US" sz="1600" b="0" dirty="0"/>
              <a:t> on transformed images</a:t>
            </a:r>
          </a:p>
        </p:txBody>
      </p:sp>
      <p:pic>
        <p:nvPicPr>
          <p:cNvPr id="12" name="Picture 11">
            <a:extLst>
              <a:ext uri="{FF2B5EF4-FFF2-40B4-BE49-F238E27FC236}">
                <a16:creationId xmlns:a16="http://schemas.microsoft.com/office/drawing/2014/main" id="{CF187719-2307-5147-B898-2FCC9460A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2350475"/>
            <a:ext cx="4239388" cy="3160783"/>
          </a:xfrm>
          <a:prstGeom prst="rect">
            <a:avLst/>
          </a:prstGeom>
        </p:spPr>
      </p:pic>
      <p:sp>
        <p:nvSpPr>
          <p:cNvPr id="13" name="TextBox 12">
            <a:extLst>
              <a:ext uri="{FF2B5EF4-FFF2-40B4-BE49-F238E27FC236}">
                <a16:creationId xmlns:a16="http://schemas.microsoft.com/office/drawing/2014/main" id="{E8768402-AD9D-D441-A9C4-02AD31C86C19}"/>
              </a:ext>
            </a:extLst>
          </p:cNvPr>
          <p:cNvSpPr txBox="1"/>
          <p:nvPr/>
        </p:nvSpPr>
        <p:spPr>
          <a:xfrm>
            <a:off x="609600" y="1947446"/>
            <a:ext cx="4038599" cy="338554"/>
          </a:xfrm>
          <a:prstGeom prst="rect">
            <a:avLst/>
          </a:prstGeom>
          <a:noFill/>
        </p:spPr>
        <p:txBody>
          <a:bodyPr wrap="square" rtlCol="0">
            <a:spAutoFit/>
          </a:bodyPr>
          <a:lstStyle/>
          <a:p>
            <a:pPr algn="ctr"/>
            <a:r>
              <a:rPr lang="en-US" sz="1600" b="0" dirty="0"/>
              <a:t>ResNet-50 </a:t>
            </a:r>
            <a:r>
              <a:rPr lang="en-US" sz="1600" b="0" i="1" dirty="0"/>
              <a:t>tested</a:t>
            </a:r>
            <a:r>
              <a:rPr lang="en-US" sz="1600" b="0" dirty="0"/>
              <a:t> on transformed images</a:t>
            </a: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301A7FF-A5B7-4F33-8C78-D68C098599CA}"/>
                  </a:ext>
                </a:extLst>
              </p14:cNvPr>
              <p14:cNvContentPartPr/>
              <p14:nvPr/>
            </p14:nvContentPartPr>
            <p14:xfrm>
              <a:off x="901800" y="2189880"/>
              <a:ext cx="2779920" cy="3830760"/>
            </p14:xfrm>
          </p:contentPart>
        </mc:Choice>
        <mc:Fallback xmlns="">
          <p:pic>
            <p:nvPicPr>
              <p:cNvPr id="5" name="Ink 4">
                <a:extLst>
                  <a:ext uri="{FF2B5EF4-FFF2-40B4-BE49-F238E27FC236}">
                    <a16:creationId xmlns:a16="http://schemas.microsoft.com/office/drawing/2014/main" id="{B301A7FF-A5B7-4F33-8C78-D68C098599CA}"/>
                  </a:ext>
                </a:extLst>
              </p:cNvPr>
              <p:cNvPicPr/>
              <p:nvPr/>
            </p:nvPicPr>
            <p:blipFill>
              <a:blip r:embed="rId9"/>
              <a:stretch>
                <a:fillRect/>
              </a:stretch>
            </p:blipFill>
            <p:spPr>
              <a:xfrm>
                <a:off x="892440" y="2180520"/>
                <a:ext cx="2798640" cy="3849480"/>
              </a:xfrm>
              <a:prstGeom prst="rect">
                <a:avLst/>
              </a:prstGeom>
            </p:spPr>
          </p:pic>
        </mc:Fallback>
      </mc:AlternateContent>
    </p:spTree>
    <p:extLst>
      <p:ext uri="{BB962C8B-B14F-4D97-AF65-F5344CB8AC3E}">
        <p14:creationId xmlns:p14="http://schemas.microsoft.com/office/powerpoint/2010/main" val="2081711786"/>
      </p:ext>
    </p:extLst>
  </p:cSld>
  <p:clrMapOvr>
    <a:masterClrMapping/>
  </p:clrMapOvr>
  <mc:AlternateContent xmlns:mc="http://schemas.openxmlformats.org/markup-compatibility/2006" xmlns:p14="http://schemas.microsoft.com/office/powerpoint/2010/main">
    <mc:Choice Requires="p14">
      <p:transition spd="slow" p14:dur="2000" advTm="135711"/>
    </mc:Choice>
    <mc:Fallback xmlns="">
      <p:transition spd="slow" advTm="13571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3DC6-DD88-464C-A733-7EF6B237D2BF}"/>
              </a:ext>
            </a:extLst>
          </p:cNvPr>
          <p:cNvSpPr>
            <a:spLocks noGrp="1"/>
          </p:cNvSpPr>
          <p:nvPr>
            <p:ph type="title"/>
          </p:nvPr>
        </p:nvSpPr>
        <p:spPr/>
        <p:txBody>
          <a:bodyPr/>
          <a:lstStyle/>
          <a:p>
            <a:r>
              <a:rPr lang="en-US" dirty="0"/>
              <a:t>Adversarial examples for detection</a:t>
            </a:r>
          </a:p>
        </p:txBody>
      </p:sp>
      <p:sp>
        <p:nvSpPr>
          <p:cNvPr id="3" name="Content Placeholder 2">
            <a:extLst>
              <a:ext uri="{FF2B5EF4-FFF2-40B4-BE49-F238E27FC236}">
                <a16:creationId xmlns:a16="http://schemas.microsoft.com/office/drawing/2014/main" id="{DA57CAA9-023C-EB4D-8A8A-1C753977B916}"/>
              </a:ext>
            </a:extLst>
          </p:cNvPr>
          <p:cNvSpPr>
            <a:spLocks noGrp="1"/>
          </p:cNvSpPr>
          <p:nvPr>
            <p:ph idx="1"/>
          </p:nvPr>
        </p:nvSpPr>
        <p:spPr/>
        <p:txBody>
          <a:bodyPr/>
          <a:lstStyle/>
          <a:p>
            <a:pPr marL="457200" indent="-457200">
              <a:buFont typeface="Arial" panose="020B0604020202020204" pitchFamily="34" charset="0"/>
              <a:buChar char="•"/>
            </a:pPr>
            <a:r>
              <a:rPr lang="en-US" sz="2400" dirty="0"/>
              <a:t>TL;DR: It is much harder to fool a detector like Faster R-CNN or YOLO than a classifier;</a:t>
            </a:r>
            <a:br>
              <a:rPr lang="en-US" sz="2400" dirty="0"/>
            </a:br>
            <a:r>
              <a:rPr lang="en-US" sz="2400" dirty="0"/>
              <a:t>large perturbations are currently required</a:t>
            </a:r>
          </a:p>
        </p:txBody>
      </p:sp>
      <p:pic>
        <p:nvPicPr>
          <p:cNvPr id="5" name="Picture 4">
            <a:extLst>
              <a:ext uri="{FF2B5EF4-FFF2-40B4-BE49-F238E27FC236}">
                <a16:creationId xmlns:a16="http://schemas.microsoft.com/office/drawing/2014/main" id="{DDD2318E-9857-CF41-9A8B-249A6A39A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4600"/>
            <a:ext cx="9144000" cy="3180522"/>
          </a:xfrm>
          <a:prstGeom prst="rect">
            <a:avLst/>
          </a:prstGeom>
        </p:spPr>
      </p:pic>
      <p:sp>
        <p:nvSpPr>
          <p:cNvPr id="6" name="Rectangle 5">
            <a:extLst>
              <a:ext uri="{FF2B5EF4-FFF2-40B4-BE49-F238E27FC236}">
                <a16:creationId xmlns:a16="http://schemas.microsoft.com/office/drawing/2014/main" id="{58D80924-4C36-AB4B-8289-0E8CD3AAB7D5}"/>
              </a:ext>
            </a:extLst>
          </p:cNvPr>
          <p:cNvSpPr/>
          <p:nvPr/>
        </p:nvSpPr>
        <p:spPr>
          <a:xfrm>
            <a:off x="228600" y="6336268"/>
            <a:ext cx="8686800" cy="369332"/>
          </a:xfrm>
          <a:prstGeom prst="rect">
            <a:avLst/>
          </a:prstGeom>
        </p:spPr>
        <p:txBody>
          <a:bodyPr wrap="square">
            <a:spAutoFit/>
          </a:bodyPr>
          <a:lstStyle/>
          <a:p>
            <a:pPr algn="ctr"/>
            <a:r>
              <a:rPr lang="en-US" sz="1800" b="0" dirty="0"/>
              <a:t>J. Lu, H. </a:t>
            </a:r>
            <a:r>
              <a:rPr lang="en-US" sz="1800" b="0" dirty="0" err="1"/>
              <a:t>Sibai</a:t>
            </a:r>
            <a:r>
              <a:rPr lang="en-US" sz="1800" b="0" dirty="0"/>
              <a:t>, E. Fabry, </a:t>
            </a:r>
            <a:r>
              <a:rPr lang="en-US" sz="1800" b="0" dirty="0">
                <a:hlinkClick r:id="rId4"/>
              </a:rPr>
              <a:t>Adversarial examples that fool detectors</a:t>
            </a:r>
            <a:r>
              <a:rPr lang="en-US" sz="1800" b="0" dirty="0"/>
              <a:t>, </a:t>
            </a:r>
            <a:r>
              <a:rPr lang="en-US" sz="1800" b="0" dirty="0" err="1"/>
              <a:t>arXiv</a:t>
            </a:r>
            <a:r>
              <a:rPr lang="en-US" sz="1800" b="0" dirty="0"/>
              <a:t> 2018</a:t>
            </a:r>
          </a:p>
        </p:txBody>
      </p:sp>
    </p:spTree>
    <p:custDataLst>
      <p:tags r:id="rId1"/>
    </p:custDataLst>
    <p:extLst>
      <p:ext uri="{BB962C8B-B14F-4D97-AF65-F5344CB8AC3E}">
        <p14:creationId xmlns:p14="http://schemas.microsoft.com/office/powerpoint/2010/main" val="4286895458"/>
      </p:ext>
    </p:extLst>
  </p:cSld>
  <p:clrMapOvr>
    <a:masterClrMapping/>
  </p:clrMapOvr>
  <mc:AlternateContent xmlns:mc="http://schemas.openxmlformats.org/markup-compatibility/2006" xmlns:p14="http://schemas.microsoft.com/office/powerpoint/2010/main">
    <mc:Choice Requires="p14">
      <p:transition spd="slow" p14:dur="2000" advTm="96472"/>
    </mc:Choice>
    <mc:Fallback xmlns="">
      <p:transition spd="slow" advTm="964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3DC6-DD88-464C-A733-7EF6B237D2BF}"/>
              </a:ext>
            </a:extLst>
          </p:cNvPr>
          <p:cNvSpPr>
            <a:spLocks noGrp="1"/>
          </p:cNvSpPr>
          <p:nvPr>
            <p:ph type="title"/>
          </p:nvPr>
        </p:nvSpPr>
        <p:spPr/>
        <p:txBody>
          <a:bodyPr/>
          <a:lstStyle/>
          <a:p>
            <a:r>
              <a:rPr lang="en-US" dirty="0"/>
              <a:t>Adversarial examples for detection</a:t>
            </a:r>
          </a:p>
        </p:txBody>
      </p:sp>
      <p:sp>
        <p:nvSpPr>
          <p:cNvPr id="3" name="Content Placeholder 2">
            <a:extLst>
              <a:ext uri="{FF2B5EF4-FFF2-40B4-BE49-F238E27FC236}">
                <a16:creationId xmlns:a16="http://schemas.microsoft.com/office/drawing/2014/main" id="{DA57CAA9-023C-EB4D-8A8A-1C753977B916}"/>
              </a:ext>
            </a:extLst>
          </p:cNvPr>
          <p:cNvSpPr>
            <a:spLocks noGrp="1"/>
          </p:cNvSpPr>
          <p:nvPr>
            <p:ph idx="1"/>
          </p:nvPr>
        </p:nvSpPr>
        <p:spPr/>
        <p:txBody>
          <a:bodyPr/>
          <a:lstStyle/>
          <a:p>
            <a:pPr marL="457200" indent="-457200">
              <a:buFont typeface="Arial" panose="020B0604020202020204" pitchFamily="34" charset="0"/>
              <a:buChar char="•"/>
            </a:pPr>
            <a:r>
              <a:rPr lang="en-US" sz="2400" dirty="0"/>
              <a:t>TL;DR: It is much harder to fool a detector like Faster R-CNN or YOLO than a classifier;</a:t>
            </a:r>
            <a:br>
              <a:rPr lang="en-US" sz="2400" dirty="0"/>
            </a:br>
            <a:r>
              <a:rPr lang="en-US" sz="2400" dirty="0"/>
              <a:t>large perturbations are currently required</a:t>
            </a:r>
          </a:p>
        </p:txBody>
      </p:sp>
      <p:sp>
        <p:nvSpPr>
          <p:cNvPr id="6" name="Rectangle 5">
            <a:extLst>
              <a:ext uri="{FF2B5EF4-FFF2-40B4-BE49-F238E27FC236}">
                <a16:creationId xmlns:a16="http://schemas.microsoft.com/office/drawing/2014/main" id="{58D80924-4C36-AB4B-8289-0E8CD3AAB7D5}"/>
              </a:ext>
            </a:extLst>
          </p:cNvPr>
          <p:cNvSpPr/>
          <p:nvPr/>
        </p:nvSpPr>
        <p:spPr>
          <a:xfrm>
            <a:off x="228600" y="6336268"/>
            <a:ext cx="8686800" cy="369332"/>
          </a:xfrm>
          <a:prstGeom prst="rect">
            <a:avLst/>
          </a:prstGeom>
        </p:spPr>
        <p:txBody>
          <a:bodyPr wrap="square">
            <a:spAutoFit/>
          </a:bodyPr>
          <a:lstStyle/>
          <a:p>
            <a:pPr algn="ctr"/>
            <a:r>
              <a:rPr lang="en-US" sz="1800" b="0" dirty="0"/>
              <a:t>J. Lu, H. </a:t>
            </a:r>
            <a:r>
              <a:rPr lang="en-US" sz="1800" b="0" dirty="0" err="1"/>
              <a:t>Sibai</a:t>
            </a:r>
            <a:r>
              <a:rPr lang="en-US" sz="1800" b="0" dirty="0"/>
              <a:t>, E. Fabry, </a:t>
            </a:r>
            <a:r>
              <a:rPr lang="en-US" sz="1800" b="0" dirty="0">
                <a:hlinkClick r:id="rId7"/>
              </a:rPr>
              <a:t>Adversarial examples that fool detectors</a:t>
            </a:r>
            <a:r>
              <a:rPr lang="en-US" sz="1800" b="0" dirty="0"/>
              <a:t>, </a:t>
            </a:r>
            <a:r>
              <a:rPr lang="en-US" sz="1800" b="0" dirty="0" err="1"/>
              <a:t>arXiv</a:t>
            </a:r>
            <a:r>
              <a:rPr lang="en-US" sz="1800" b="0" dirty="0"/>
              <a:t> 2018</a:t>
            </a:r>
          </a:p>
        </p:txBody>
      </p:sp>
      <p:pic>
        <p:nvPicPr>
          <p:cNvPr id="4" name="test_original.mp4">
            <a:hlinkClick r:id="" action="ppaction://media"/>
            <a:extLst>
              <a:ext uri="{FF2B5EF4-FFF2-40B4-BE49-F238E27FC236}">
                <a16:creationId xmlns:a16="http://schemas.microsoft.com/office/drawing/2014/main" id="{4FB59097-16B7-3C41-8A70-3E61BD6578A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6200" y="2819400"/>
            <a:ext cx="4434996" cy="2492375"/>
          </a:xfrm>
          <a:prstGeom prst="rect">
            <a:avLst/>
          </a:prstGeom>
        </p:spPr>
      </p:pic>
      <p:pic>
        <p:nvPicPr>
          <p:cNvPr id="7" name="test_large_perturbation.mp4">
            <a:hlinkClick r:id="" action="ppaction://media"/>
            <a:extLst>
              <a:ext uri="{FF2B5EF4-FFF2-40B4-BE49-F238E27FC236}">
                <a16:creationId xmlns:a16="http://schemas.microsoft.com/office/drawing/2014/main" id="{02BB9EC2-1403-7247-863D-9146BF9DC9D7}"/>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632804" y="2819399"/>
            <a:ext cx="4434996" cy="2492375"/>
          </a:xfrm>
          <a:prstGeom prst="rect">
            <a:avLst/>
          </a:prstGeom>
        </p:spPr>
      </p:pic>
      <p:sp>
        <p:nvSpPr>
          <p:cNvPr id="8" name="TextBox 7">
            <a:extLst>
              <a:ext uri="{FF2B5EF4-FFF2-40B4-BE49-F238E27FC236}">
                <a16:creationId xmlns:a16="http://schemas.microsoft.com/office/drawing/2014/main" id="{F23FE1BE-1EAF-394C-8E44-675663952986}"/>
              </a:ext>
            </a:extLst>
          </p:cNvPr>
          <p:cNvSpPr txBox="1"/>
          <p:nvPr/>
        </p:nvSpPr>
        <p:spPr>
          <a:xfrm>
            <a:off x="304800" y="2398812"/>
            <a:ext cx="4038599" cy="338554"/>
          </a:xfrm>
          <a:prstGeom prst="rect">
            <a:avLst/>
          </a:prstGeom>
          <a:noFill/>
        </p:spPr>
        <p:txBody>
          <a:bodyPr wrap="square" rtlCol="0">
            <a:spAutoFit/>
          </a:bodyPr>
          <a:lstStyle/>
          <a:p>
            <a:pPr algn="ctr"/>
            <a:r>
              <a:rPr lang="en-US" sz="1600" b="0" dirty="0"/>
              <a:t>Original w/ Faster R-CNN detections</a:t>
            </a:r>
          </a:p>
        </p:txBody>
      </p:sp>
      <p:sp>
        <p:nvSpPr>
          <p:cNvPr id="9" name="TextBox 8">
            <a:extLst>
              <a:ext uri="{FF2B5EF4-FFF2-40B4-BE49-F238E27FC236}">
                <a16:creationId xmlns:a16="http://schemas.microsoft.com/office/drawing/2014/main" id="{823B46C6-F587-8A4C-9CCF-189065809D81}"/>
              </a:ext>
            </a:extLst>
          </p:cNvPr>
          <p:cNvSpPr txBox="1"/>
          <p:nvPr/>
        </p:nvSpPr>
        <p:spPr>
          <a:xfrm>
            <a:off x="4724401" y="2398811"/>
            <a:ext cx="4038599" cy="338554"/>
          </a:xfrm>
          <a:prstGeom prst="rect">
            <a:avLst/>
          </a:prstGeom>
          <a:noFill/>
        </p:spPr>
        <p:txBody>
          <a:bodyPr wrap="square" rtlCol="0">
            <a:spAutoFit/>
          </a:bodyPr>
          <a:lstStyle/>
          <a:p>
            <a:pPr algn="ctr"/>
            <a:r>
              <a:rPr lang="en-US" sz="1600" b="0" dirty="0"/>
              <a:t>Attacked</a:t>
            </a:r>
          </a:p>
        </p:txBody>
      </p:sp>
    </p:spTree>
    <p:extLst>
      <p:ext uri="{BB962C8B-B14F-4D97-AF65-F5344CB8AC3E}">
        <p14:creationId xmlns:p14="http://schemas.microsoft.com/office/powerpoint/2010/main" val="3357428399"/>
      </p:ext>
    </p:extLst>
  </p:cSld>
  <p:clrMapOvr>
    <a:masterClrMapping/>
  </p:clrMapOvr>
  <mc:AlternateContent xmlns:mc="http://schemas.openxmlformats.org/markup-compatibility/2006" xmlns:p14="http://schemas.microsoft.com/office/powerpoint/2010/main">
    <mc:Choice Requires="p14">
      <p:transition spd="slow" p14:dur="2000" advTm="58699"/>
    </mc:Choice>
    <mc:Fallback xmlns="">
      <p:transition spd="slow" advTm="5869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extLst>
    <p:ext uri="{E180D4A7-C9FB-4DFB-919C-405C955672EB}">
      <p14:showEvtLst xmlns:p14="http://schemas.microsoft.com/office/powerpoint/2010/main">
        <p14:playEvt time="15634" objId="4"/>
        <p14:triggerEvt type="onClick" time="15634" objId="4"/>
        <p14:stopEvt time="29893" objId="4"/>
        <p14:playEvt time="36848" objId="7"/>
        <p14:triggerEvt type="onClick" time="36848" objId="7"/>
        <p14:stopEvt time="51126" objId="7"/>
      </p14:showEvt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3DC6-DD88-464C-A733-7EF6B237D2BF}"/>
              </a:ext>
            </a:extLst>
          </p:cNvPr>
          <p:cNvSpPr>
            <a:spLocks noGrp="1"/>
          </p:cNvSpPr>
          <p:nvPr>
            <p:ph type="title"/>
          </p:nvPr>
        </p:nvSpPr>
        <p:spPr/>
        <p:txBody>
          <a:bodyPr/>
          <a:lstStyle/>
          <a:p>
            <a:r>
              <a:rPr lang="en-US" dirty="0"/>
              <a:t>Adversarial examples for detection</a:t>
            </a:r>
          </a:p>
        </p:txBody>
      </p:sp>
      <p:sp>
        <p:nvSpPr>
          <p:cNvPr id="3" name="Content Placeholder 2">
            <a:extLst>
              <a:ext uri="{FF2B5EF4-FFF2-40B4-BE49-F238E27FC236}">
                <a16:creationId xmlns:a16="http://schemas.microsoft.com/office/drawing/2014/main" id="{DA57CAA9-023C-EB4D-8A8A-1C753977B916}"/>
              </a:ext>
            </a:extLst>
          </p:cNvPr>
          <p:cNvSpPr>
            <a:spLocks noGrp="1"/>
          </p:cNvSpPr>
          <p:nvPr>
            <p:ph idx="1"/>
          </p:nvPr>
        </p:nvSpPr>
        <p:spPr>
          <a:xfrm>
            <a:off x="685800" y="914400"/>
            <a:ext cx="8077200" cy="5257800"/>
          </a:xfrm>
        </p:spPr>
        <p:txBody>
          <a:bodyPr/>
          <a:lstStyle/>
          <a:p>
            <a:pPr marL="457200" indent="-457200">
              <a:buFont typeface="Arial" panose="020B0604020202020204" pitchFamily="34" charset="0"/>
              <a:buChar char="•"/>
            </a:pPr>
            <a:r>
              <a:rPr lang="en-US" sz="2400" dirty="0"/>
              <a:t>TL;DR: It is much harder to fool a detector like </a:t>
            </a:r>
            <a:br>
              <a:rPr lang="en-US" sz="2400" dirty="0"/>
            </a:br>
            <a:r>
              <a:rPr lang="en-US" sz="2400" dirty="0"/>
              <a:t>Faster R-CNN or YOLO than a classifier;</a:t>
            </a:r>
            <a:br>
              <a:rPr lang="en-US" sz="2400" dirty="0"/>
            </a:br>
            <a:r>
              <a:rPr lang="en-US" sz="2400" dirty="0"/>
              <a:t>large perturbations are currently required</a:t>
            </a:r>
          </a:p>
          <a:p>
            <a:pPr marL="457200" indent="-457200">
              <a:buFont typeface="Arial" panose="020B0604020202020204" pitchFamily="34" charset="0"/>
              <a:buChar char="•"/>
            </a:pPr>
            <a:r>
              <a:rPr lang="en-US" sz="2400" dirty="0"/>
              <a:t>It is even harder to fool a detector with physical objects</a:t>
            </a:r>
          </a:p>
        </p:txBody>
      </p:sp>
      <p:sp>
        <p:nvSpPr>
          <p:cNvPr id="6" name="Rectangle 5">
            <a:extLst>
              <a:ext uri="{FF2B5EF4-FFF2-40B4-BE49-F238E27FC236}">
                <a16:creationId xmlns:a16="http://schemas.microsoft.com/office/drawing/2014/main" id="{58D80924-4C36-AB4B-8289-0E8CD3AAB7D5}"/>
              </a:ext>
            </a:extLst>
          </p:cNvPr>
          <p:cNvSpPr/>
          <p:nvPr/>
        </p:nvSpPr>
        <p:spPr>
          <a:xfrm>
            <a:off x="228600" y="6336268"/>
            <a:ext cx="8686800" cy="369332"/>
          </a:xfrm>
          <a:prstGeom prst="rect">
            <a:avLst/>
          </a:prstGeom>
        </p:spPr>
        <p:txBody>
          <a:bodyPr wrap="square">
            <a:spAutoFit/>
          </a:bodyPr>
          <a:lstStyle/>
          <a:p>
            <a:pPr algn="ctr"/>
            <a:r>
              <a:rPr lang="en-US" sz="1800" b="0" dirty="0"/>
              <a:t>J. Lu, H. </a:t>
            </a:r>
            <a:r>
              <a:rPr lang="en-US" sz="1800" b="0" dirty="0" err="1"/>
              <a:t>Sibai</a:t>
            </a:r>
            <a:r>
              <a:rPr lang="en-US" sz="1800" b="0" dirty="0"/>
              <a:t>, E. Fabry, </a:t>
            </a:r>
            <a:r>
              <a:rPr lang="en-US" sz="1800" b="0" dirty="0">
                <a:hlinkClick r:id="rId3"/>
              </a:rPr>
              <a:t>Adversarial examples that fool detectors</a:t>
            </a:r>
            <a:r>
              <a:rPr lang="en-US" sz="1800" b="0" dirty="0"/>
              <a:t>, </a:t>
            </a:r>
            <a:r>
              <a:rPr lang="en-US" sz="1800" b="0" dirty="0" err="1"/>
              <a:t>arXiv</a:t>
            </a:r>
            <a:r>
              <a:rPr lang="en-US" sz="1800" b="0" dirty="0"/>
              <a:t> 2018</a:t>
            </a:r>
          </a:p>
        </p:txBody>
      </p:sp>
      <p:pic>
        <p:nvPicPr>
          <p:cNvPr id="7" name="Picture 6">
            <a:extLst>
              <a:ext uri="{FF2B5EF4-FFF2-40B4-BE49-F238E27FC236}">
                <a16:creationId xmlns:a16="http://schemas.microsoft.com/office/drawing/2014/main" id="{4494B0F6-2262-B64A-8CC4-9E6463344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001372"/>
            <a:ext cx="7162800" cy="2417769"/>
          </a:xfrm>
          <a:prstGeom prst="rect">
            <a:avLst/>
          </a:prstGeom>
        </p:spPr>
      </p:pic>
      <p:sp>
        <p:nvSpPr>
          <p:cNvPr id="8" name="Rectangle 7">
            <a:extLst>
              <a:ext uri="{FF2B5EF4-FFF2-40B4-BE49-F238E27FC236}">
                <a16:creationId xmlns:a16="http://schemas.microsoft.com/office/drawing/2014/main" id="{7654A037-3F98-C649-A33D-7EE50C70C356}"/>
              </a:ext>
            </a:extLst>
          </p:cNvPr>
          <p:cNvSpPr/>
          <p:nvPr/>
        </p:nvSpPr>
        <p:spPr>
          <a:xfrm>
            <a:off x="38100" y="5508372"/>
            <a:ext cx="9144000" cy="738664"/>
          </a:xfrm>
          <a:prstGeom prst="rect">
            <a:avLst/>
          </a:prstGeom>
        </p:spPr>
        <p:txBody>
          <a:bodyPr wrap="square">
            <a:spAutoFit/>
          </a:bodyPr>
          <a:lstStyle/>
          <a:p>
            <a:r>
              <a:rPr lang="en-US" sz="1400" b="0" dirty="0"/>
              <a:t>”All three patterns reliably fool detectors when mapped into videos. However, physical instances of these patterns are not equally successful. The first two stop signs, as physical objects, only occasionally fool Faster RCNN; the third one, which has a much more extreme pattern, is more effective.”</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165032C-19C1-4A60-AD9F-A2543EE26B13}"/>
                  </a:ext>
                </a:extLst>
              </p14:cNvPr>
              <p14:cNvContentPartPr/>
              <p14:nvPr/>
            </p14:nvContentPartPr>
            <p14:xfrm>
              <a:off x="7259400" y="5304240"/>
              <a:ext cx="215280" cy="25560"/>
            </p14:xfrm>
          </p:contentPart>
        </mc:Choice>
        <mc:Fallback xmlns="">
          <p:pic>
            <p:nvPicPr>
              <p:cNvPr id="4" name="Ink 3">
                <a:extLst>
                  <a:ext uri="{FF2B5EF4-FFF2-40B4-BE49-F238E27FC236}">
                    <a16:creationId xmlns:a16="http://schemas.microsoft.com/office/drawing/2014/main" id="{7165032C-19C1-4A60-AD9F-A2543EE26B13}"/>
                  </a:ext>
                </a:extLst>
              </p:cNvPr>
              <p:cNvPicPr/>
              <p:nvPr/>
            </p:nvPicPr>
            <p:blipFill>
              <a:blip r:embed="rId8"/>
              <a:stretch>
                <a:fillRect/>
              </a:stretch>
            </p:blipFill>
            <p:spPr>
              <a:xfrm>
                <a:off x="7250040" y="5294880"/>
                <a:ext cx="234000" cy="44280"/>
              </a:xfrm>
              <a:prstGeom prst="rect">
                <a:avLst/>
              </a:prstGeom>
            </p:spPr>
          </p:pic>
        </mc:Fallback>
      </mc:AlternateContent>
    </p:spTree>
    <p:extLst>
      <p:ext uri="{BB962C8B-B14F-4D97-AF65-F5344CB8AC3E}">
        <p14:creationId xmlns:p14="http://schemas.microsoft.com/office/powerpoint/2010/main" val="2209429553"/>
      </p:ext>
    </p:extLst>
  </p:cSld>
  <p:clrMapOvr>
    <a:masterClrMapping/>
  </p:clrMapOvr>
  <mc:AlternateContent xmlns:mc="http://schemas.openxmlformats.org/markup-compatibility/2006" xmlns:p14="http://schemas.microsoft.com/office/powerpoint/2010/main">
    <mc:Choice Requires="p14">
      <p:transition spd="slow" p14:dur="2000" advTm="79911"/>
    </mc:Choice>
    <mc:Fallback xmlns="">
      <p:transition spd="slow" advTm="7991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3DC6-DD88-464C-A733-7EF6B237D2BF}"/>
              </a:ext>
            </a:extLst>
          </p:cNvPr>
          <p:cNvSpPr>
            <a:spLocks noGrp="1"/>
          </p:cNvSpPr>
          <p:nvPr>
            <p:ph type="title"/>
          </p:nvPr>
        </p:nvSpPr>
        <p:spPr/>
        <p:txBody>
          <a:bodyPr/>
          <a:lstStyle/>
          <a:p>
            <a:r>
              <a:rPr lang="en-US" dirty="0"/>
              <a:t>Adversarial examples for detection</a:t>
            </a:r>
          </a:p>
        </p:txBody>
      </p:sp>
      <p:sp>
        <p:nvSpPr>
          <p:cNvPr id="3" name="Content Placeholder 2">
            <a:extLst>
              <a:ext uri="{FF2B5EF4-FFF2-40B4-BE49-F238E27FC236}">
                <a16:creationId xmlns:a16="http://schemas.microsoft.com/office/drawing/2014/main" id="{DA57CAA9-023C-EB4D-8A8A-1C753977B916}"/>
              </a:ext>
            </a:extLst>
          </p:cNvPr>
          <p:cNvSpPr>
            <a:spLocks noGrp="1"/>
          </p:cNvSpPr>
          <p:nvPr>
            <p:ph idx="1"/>
          </p:nvPr>
        </p:nvSpPr>
        <p:spPr>
          <a:xfrm>
            <a:off x="685800" y="914400"/>
            <a:ext cx="8077200" cy="5257800"/>
          </a:xfrm>
        </p:spPr>
        <p:txBody>
          <a:bodyPr/>
          <a:lstStyle/>
          <a:p>
            <a:pPr marL="457200" indent="-457200">
              <a:buFont typeface="Arial" panose="020B0604020202020204" pitchFamily="34" charset="0"/>
              <a:buChar char="•"/>
            </a:pPr>
            <a:r>
              <a:rPr lang="en-US" sz="2400" dirty="0"/>
              <a:t>TL;DR: It is much harder to fool a detector like </a:t>
            </a:r>
            <a:br>
              <a:rPr lang="en-US" sz="2400" dirty="0"/>
            </a:br>
            <a:r>
              <a:rPr lang="en-US" sz="2400" dirty="0"/>
              <a:t>Faster R-CNN or YOLO than a classifier;</a:t>
            </a:r>
            <a:br>
              <a:rPr lang="en-US" sz="2400" dirty="0"/>
            </a:br>
            <a:r>
              <a:rPr lang="en-US" sz="2400" dirty="0"/>
              <a:t>large perturbations are currently required</a:t>
            </a:r>
          </a:p>
          <a:p>
            <a:pPr marL="457200" indent="-457200">
              <a:buFont typeface="Arial" panose="020B0604020202020204" pitchFamily="34" charset="0"/>
              <a:buChar char="•"/>
            </a:pPr>
            <a:r>
              <a:rPr lang="en-US" sz="2400" dirty="0"/>
              <a:t>It is even harder to fool a detector with physical objects</a:t>
            </a:r>
          </a:p>
        </p:txBody>
      </p:sp>
      <p:sp>
        <p:nvSpPr>
          <p:cNvPr id="6" name="Rectangle 5">
            <a:extLst>
              <a:ext uri="{FF2B5EF4-FFF2-40B4-BE49-F238E27FC236}">
                <a16:creationId xmlns:a16="http://schemas.microsoft.com/office/drawing/2014/main" id="{58D80924-4C36-AB4B-8289-0E8CD3AAB7D5}"/>
              </a:ext>
            </a:extLst>
          </p:cNvPr>
          <p:cNvSpPr/>
          <p:nvPr/>
        </p:nvSpPr>
        <p:spPr>
          <a:xfrm>
            <a:off x="228600" y="6336268"/>
            <a:ext cx="8686800" cy="369332"/>
          </a:xfrm>
          <a:prstGeom prst="rect">
            <a:avLst/>
          </a:prstGeom>
        </p:spPr>
        <p:txBody>
          <a:bodyPr wrap="square">
            <a:spAutoFit/>
          </a:bodyPr>
          <a:lstStyle/>
          <a:p>
            <a:pPr algn="ctr"/>
            <a:r>
              <a:rPr lang="en-US" sz="1800" b="0" dirty="0"/>
              <a:t>J. Lu, H. </a:t>
            </a:r>
            <a:r>
              <a:rPr lang="en-US" sz="1800" b="0" dirty="0" err="1"/>
              <a:t>Sibai</a:t>
            </a:r>
            <a:r>
              <a:rPr lang="en-US" sz="1800" b="0" dirty="0"/>
              <a:t>, E. Fabry, </a:t>
            </a:r>
            <a:r>
              <a:rPr lang="en-US" sz="1800" b="0" dirty="0">
                <a:hlinkClick r:id="rId7"/>
              </a:rPr>
              <a:t>Adversarial examples that fool detectors</a:t>
            </a:r>
            <a:r>
              <a:rPr lang="en-US" sz="1800" b="0" dirty="0"/>
              <a:t>, </a:t>
            </a:r>
            <a:r>
              <a:rPr lang="en-US" sz="1800" b="0" dirty="0" err="1"/>
              <a:t>arXiv</a:t>
            </a:r>
            <a:r>
              <a:rPr lang="en-US" sz="1800" b="0" dirty="0"/>
              <a:t> 2018</a:t>
            </a:r>
          </a:p>
        </p:txBody>
      </p:sp>
      <p:pic>
        <p:nvPicPr>
          <p:cNvPr id="4" name="test_stop3_perturbation_exp.mp4">
            <a:hlinkClick r:id="" action="ppaction://media"/>
            <a:extLst>
              <a:ext uri="{FF2B5EF4-FFF2-40B4-BE49-F238E27FC236}">
                <a16:creationId xmlns:a16="http://schemas.microsoft.com/office/drawing/2014/main" id="{FFB61F71-167E-2E4F-B728-A10C6AB688D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669460" y="3124200"/>
            <a:ext cx="4474540" cy="2514598"/>
          </a:xfrm>
          <a:prstGeom prst="rect">
            <a:avLst/>
          </a:prstGeom>
        </p:spPr>
      </p:pic>
      <p:pic>
        <p:nvPicPr>
          <p:cNvPr id="5" name="test_original_exp.mp4">
            <a:hlinkClick r:id="" action="ppaction://media"/>
            <a:extLst>
              <a:ext uri="{FF2B5EF4-FFF2-40B4-BE49-F238E27FC236}">
                <a16:creationId xmlns:a16="http://schemas.microsoft.com/office/drawing/2014/main" id="{429C2C61-6572-C446-B4C2-AE5469E9507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0" y="3124200"/>
            <a:ext cx="4470399" cy="2514599"/>
          </a:xfrm>
          <a:prstGeom prst="rect">
            <a:avLst/>
          </a:prstGeom>
        </p:spPr>
      </p:pic>
      <p:sp>
        <p:nvSpPr>
          <p:cNvPr id="9" name="TextBox 8">
            <a:extLst>
              <a:ext uri="{FF2B5EF4-FFF2-40B4-BE49-F238E27FC236}">
                <a16:creationId xmlns:a16="http://schemas.microsoft.com/office/drawing/2014/main" id="{C9193EE5-0AD1-A84C-A68C-5910F874AEDA}"/>
              </a:ext>
            </a:extLst>
          </p:cNvPr>
          <p:cNvSpPr txBox="1"/>
          <p:nvPr/>
        </p:nvSpPr>
        <p:spPr>
          <a:xfrm>
            <a:off x="304800" y="2709446"/>
            <a:ext cx="4038599" cy="338554"/>
          </a:xfrm>
          <a:prstGeom prst="rect">
            <a:avLst/>
          </a:prstGeom>
          <a:noFill/>
        </p:spPr>
        <p:txBody>
          <a:bodyPr wrap="square" rtlCol="0">
            <a:spAutoFit/>
          </a:bodyPr>
          <a:lstStyle/>
          <a:p>
            <a:pPr algn="ctr"/>
            <a:r>
              <a:rPr lang="en-US" sz="1600" b="0" dirty="0"/>
              <a:t>Original w/ Faster R-CNN detections</a:t>
            </a:r>
          </a:p>
        </p:txBody>
      </p:sp>
      <p:sp>
        <p:nvSpPr>
          <p:cNvPr id="10" name="TextBox 9">
            <a:extLst>
              <a:ext uri="{FF2B5EF4-FFF2-40B4-BE49-F238E27FC236}">
                <a16:creationId xmlns:a16="http://schemas.microsoft.com/office/drawing/2014/main" id="{A58444EE-6510-4F4C-92DF-0436415DAB41}"/>
              </a:ext>
            </a:extLst>
          </p:cNvPr>
          <p:cNvSpPr txBox="1"/>
          <p:nvPr/>
        </p:nvSpPr>
        <p:spPr>
          <a:xfrm>
            <a:off x="4724401" y="2709445"/>
            <a:ext cx="4038599" cy="338554"/>
          </a:xfrm>
          <a:prstGeom prst="rect">
            <a:avLst/>
          </a:prstGeom>
          <a:noFill/>
        </p:spPr>
        <p:txBody>
          <a:bodyPr wrap="square" rtlCol="0">
            <a:spAutoFit/>
          </a:bodyPr>
          <a:lstStyle/>
          <a:p>
            <a:pPr algn="ctr"/>
            <a:r>
              <a:rPr lang="en-US" sz="1600" b="0" dirty="0"/>
              <a:t>Digitally attacked</a:t>
            </a:r>
          </a:p>
        </p:txBody>
      </p:sp>
    </p:spTree>
    <p:extLst>
      <p:ext uri="{BB962C8B-B14F-4D97-AF65-F5344CB8AC3E}">
        <p14:creationId xmlns:p14="http://schemas.microsoft.com/office/powerpoint/2010/main" val="558854403"/>
      </p:ext>
    </p:extLst>
  </p:cSld>
  <p:clrMapOvr>
    <a:masterClrMapping/>
  </p:clrMapOvr>
  <mc:AlternateContent xmlns:mc="http://schemas.openxmlformats.org/markup-compatibility/2006" xmlns:p14="http://schemas.microsoft.com/office/powerpoint/2010/main">
    <mc:Choice Requires="p14">
      <p:transition spd="slow" p14:dur="2000" advTm="51317"/>
    </mc:Choice>
    <mc:Fallback xmlns="">
      <p:transition spd="slow" advTm="51317"/>
    </mc:Fallback>
  </mc:AlternateContent>
  <p:timing>
    <p:tnLst>
      <p:par>
        <p:cTn id="1" dur="indefinite" restart="never" nodeType="tmRoot">
          <p:childTnLst>
            <p:video>
              <p:cMediaNode vol="80000">
                <p:cTn id="2" fill="hold" display="0">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4"/>
                                        </p:tgtEl>
                                      </p:cBhvr>
                                    </p:cmd>
                                  </p:childTnLst>
                                </p:cTn>
                              </p:par>
                            </p:childTnLst>
                          </p:cTn>
                        </p:par>
                      </p:childTnLst>
                    </p:cTn>
                  </p:par>
                </p:childTnLst>
              </p:cTn>
              <p:nextCondLst>
                <p:cond evt="onClick" delay="0">
                  <p:tgtEl>
                    <p:spTgt spid="4"/>
                  </p:tgtEl>
                </p:cond>
              </p:nextCondLst>
            </p:seq>
            <p:video>
              <p:cMediaNode vol="80000">
                <p:cTn id="8" fill="hold" display="0">
                  <p:stCondLst>
                    <p:cond delay="indefinite"/>
                  </p:stCondLst>
                </p:cTn>
                <p:tgtEl>
                  <p:spTgt spid="5"/>
                </p:tgtEl>
              </p:cMediaNode>
            </p:video>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24357" objId="5"/>
        <p14:triggerEvt type="onClick" time="24357" objId="5"/>
        <p14:stopEvt time="28580" objId="5"/>
        <p14:playEvt time="36238" objId="4"/>
        <p14:triggerEvt type="onClick" time="36239" objId="4"/>
        <p14:stopEvt time="40361" objId="4"/>
      </p14:showEvt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3DC6-DD88-464C-A733-7EF6B237D2BF}"/>
              </a:ext>
            </a:extLst>
          </p:cNvPr>
          <p:cNvSpPr>
            <a:spLocks noGrp="1"/>
          </p:cNvSpPr>
          <p:nvPr>
            <p:ph type="title"/>
          </p:nvPr>
        </p:nvSpPr>
        <p:spPr/>
        <p:txBody>
          <a:bodyPr/>
          <a:lstStyle/>
          <a:p>
            <a:r>
              <a:rPr lang="en-US" dirty="0"/>
              <a:t>Adversarial examples for detection</a:t>
            </a:r>
          </a:p>
        </p:txBody>
      </p:sp>
      <p:sp>
        <p:nvSpPr>
          <p:cNvPr id="3" name="Content Placeholder 2">
            <a:extLst>
              <a:ext uri="{FF2B5EF4-FFF2-40B4-BE49-F238E27FC236}">
                <a16:creationId xmlns:a16="http://schemas.microsoft.com/office/drawing/2014/main" id="{DA57CAA9-023C-EB4D-8A8A-1C753977B916}"/>
              </a:ext>
            </a:extLst>
          </p:cNvPr>
          <p:cNvSpPr>
            <a:spLocks noGrp="1"/>
          </p:cNvSpPr>
          <p:nvPr>
            <p:ph idx="1"/>
          </p:nvPr>
        </p:nvSpPr>
        <p:spPr>
          <a:xfrm>
            <a:off x="685800" y="914400"/>
            <a:ext cx="8077200" cy="5257800"/>
          </a:xfrm>
        </p:spPr>
        <p:txBody>
          <a:bodyPr/>
          <a:lstStyle/>
          <a:p>
            <a:pPr marL="457200" indent="-457200">
              <a:buFont typeface="Arial" panose="020B0604020202020204" pitchFamily="34" charset="0"/>
              <a:buChar char="•"/>
            </a:pPr>
            <a:r>
              <a:rPr lang="en-US" sz="2400" dirty="0"/>
              <a:t>TL;DR: It is much harder to fool a detector like </a:t>
            </a:r>
            <a:br>
              <a:rPr lang="en-US" sz="2400" dirty="0"/>
            </a:br>
            <a:r>
              <a:rPr lang="en-US" sz="2400" dirty="0"/>
              <a:t>Faster R-CNN or YOLO than a classifier;</a:t>
            </a:r>
            <a:br>
              <a:rPr lang="en-US" sz="2400" dirty="0"/>
            </a:br>
            <a:r>
              <a:rPr lang="en-US" sz="2400" dirty="0"/>
              <a:t>large perturbations are currently required</a:t>
            </a:r>
          </a:p>
          <a:p>
            <a:pPr marL="457200" indent="-457200">
              <a:buFont typeface="Arial" panose="020B0604020202020204" pitchFamily="34" charset="0"/>
              <a:buChar char="•"/>
            </a:pPr>
            <a:r>
              <a:rPr lang="en-US" sz="2400" dirty="0"/>
              <a:t>It is even harder to fool a detector with physical objects</a:t>
            </a:r>
          </a:p>
        </p:txBody>
      </p:sp>
      <p:sp>
        <p:nvSpPr>
          <p:cNvPr id="6" name="Rectangle 5">
            <a:extLst>
              <a:ext uri="{FF2B5EF4-FFF2-40B4-BE49-F238E27FC236}">
                <a16:creationId xmlns:a16="http://schemas.microsoft.com/office/drawing/2014/main" id="{58D80924-4C36-AB4B-8289-0E8CD3AAB7D5}"/>
              </a:ext>
            </a:extLst>
          </p:cNvPr>
          <p:cNvSpPr/>
          <p:nvPr/>
        </p:nvSpPr>
        <p:spPr>
          <a:xfrm>
            <a:off x="228600" y="6336268"/>
            <a:ext cx="8686800" cy="369332"/>
          </a:xfrm>
          <a:prstGeom prst="rect">
            <a:avLst/>
          </a:prstGeom>
        </p:spPr>
        <p:txBody>
          <a:bodyPr wrap="square">
            <a:spAutoFit/>
          </a:bodyPr>
          <a:lstStyle/>
          <a:p>
            <a:pPr algn="ctr"/>
            <a:r>
              <a:rPr lang="en-US" sz="1800" b="0" dirty="0"/>
              <a:t>J. Lu, H. </a:t>
            </a:r>
            <a:r>
              <a:rPr lang="en-US" sz="1800" b="0" dirty="0" err="1"/>
              <a:t>Sibai</a:t>
            </a:r>
            <a:r>
              <a:rPr lang="en-US" sz="1800" b="0" dirty="0"/>
              <a:t>, E. Fabry, </a:t>
            </a:r>
            <a:r>
              <a:rPr lang="en-US" sz="1800" b="0" dirty="0">
                <a:hlinkClick r:id="rId5"/>
              </a:rPr>
              <a:t>Adversarial examples that fool detectors</a:t>
            </a:r>
            <a:r>
              <a:rPr lang="en-US" sz="1800" b="0" dirty="0"/>
              <a:t>, </a:t>
            </a:r>
            <a:r>
              <a:rPr lang="en-US" sz="1800" b="0" dirty="0" err="1"/>
              <a:t>arXiv</a:t>
            </a:r>
            <a:r>
              <a:rPr lang="en-US" sz="1800" b="0" dirty="0"/>
              <a:t> 2018</a:t>
            </a:r>
          </a:p>
        </p:txBody>
      </p:sp>
      <p:sp>
        <p:nvSpPr>
          <p:cNvPr id="10" name="TextBox 9">
            <a:extLst>
              <a:ext uri="{FF2B5EF4-FFF2-40B4-BE49-F238E27FC236}">
                <a16:creationId xmlns:a16="http://schemas.microsoft.com/office/drawing/2014/main" id="{A58444EE-6510-4F4C-92DF-0436415DAB41}"/>
              </a:ext>
            </a:extLst>
          </p:cNvPr>
          <p:cNvSpPr txBox="1"/>
          <p:nvPr/>
        </p:nvSpPr>
        <p:spPr>
          <a:xfrm>
            <a:off x="2552699" y="2709445"/>
            <a:ext cx="4038599" cy="338554"/>
          </a:xfrm>
          <a:prstGeom prst="rect">
            <a:avLst/>
          </a:prstGeom>
          <a:noFill/>
        </p:spPr>
        <p:txBody>
          <a:bodyPr wrap="square" rtlCol="0">
            <a:spAutoFit/>
          </a:bodyPr>
          <a:lstStyle/>
          <a:p>
            <a:pPr algn="ctr"/>
            <a:r>
              <a:rPr lang="en-US" sz="1600" b="0" dirty="0"/>
              <a:t>Physical adversarial stop sign</a:t>
            </a:r>
          </a:p>
        </p:txBody>
      </p:sp>
      <p:pic>
        <p:nvPicPr>
          <p:cNvPr id="7" name="stop3_bright_tree_physical_exp.mp4">
            <a:hlinkClick r:id="" action="ppaction://media"/>
            <a:extLst>
              <a:ext uri="{FF2B5EF4-FFF2-40B4-BE49-F238E27FC236}">
                <a16:creationId xmlns:a16="http://schemas.microsoft.com/office/drawing/2014/main" id="{8326C45B-EEE3-DB40-8DC8-0F0F1068EA1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97116" y="3132707"/>
            <a:ext cx="5549767" cy="3118853"/>
          </a:xfrm>
          <a:prstGeom prst="rect">
            <a:avLst/>
          </a:prstGeom>
        </p:spPr>
      </p:pic>
    </p:spTree>
    <p:extLst>
      <p:ext uri="{BB962C8B-B14F-4D97-AF65-F5344CB8AC3E}">
        <p14:creationId xmlns:p14="http://schemas.microsoft.com/office/powerpoint/2010/main" val="4266524768"/>
      </p:ext>
    </p:extLst>
  </p:cSld>
  <p:clrMapOvr>
    <a:masterClrMapping/>
  </p:clrMapOvr>
  <mc:AlternateContent xmlns:mc="http://schemas.openxmlformats.org/markup-compatibility/2006" xmlns:p14="http://schemas.microsoft.com/office/powerpoint/2010/main">
    <mc:Choice Requires="p14">
      <p:transition spd="slow" p14:dur="2000" advTm="54045"/>
    </mc:Choice>
    <mc:Fallback xmlns="">
      <p:transition spd="slow" advTm="54045"/>
    </mc:Fallback>
  </mc:AlternateContent>
  <p:timing>
    <p:tnLst>
      <p:par>
        <p:cTn id="1" dur="indefinite" restart="never" nodeType="tmRoot">
          <p:childTnLst>
            <p:video>
              <p:cMediaNode vol="80000">
                <p:cTn id="2" fill="hold" display="0">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34718" objId="7"/>
        <p14:triggerEvt type="onClick" time="34718" objId="7"/>
        <p14:stopEvt time="40164" objId="7"/>
      </p14:showEvt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2FF3-746A-FD49-9C51-B24581466FB5}"/>
              </a:ext>
            </a:extLst>
          </p:cNvPr>
          <p:cNvSpPr>
            <a:spLocks noGrp="1"/>
          </p:cNvSpPr>
          <p:nvPr>
            <p:ph type="title"/>
          </p:nvPr>
        </p:nvSpPr>
        <p:spPr/>
        <p:txBody>
          <a:bodyPr/>
          <a:lstStyle/>
          <a:p>
            <a:r>
              <a:rPr lang="en-US" dirty="0"/>
              <a:t>Robust adversarial examples</a:t>
            </a:r>
          </a:p>
        </p:txBody>
      </p:sp>
      <p:sp>
        <p:nvSpPr>
          <p:cNvPr id="5" name="Rectangle 4">
            <a:extLst>
              <a:ext uri="{FF2B5EF4-FFF2-40B4-BE49-F238E27FC236}">
                <a16:creationId xmlns:a16="http://schemas.microsoft.com/office/drawing/2014/main" id="{3A038343-DA66-C14D-AC3E-51DE1FC6C9C1}"/>
              </a:ext>
            </a:extLst>
          </p:cNvPr>
          <p:cNvSpPr/>
          <p:nvPr/>
        </p:nvSpPr>
        <p:spPr>
          <a:xfrm>
            <a:off x="304800" y="6248400"/>
            <a:ext cx="8534400" cy="461665"/>
          </a:xfrm>
          <a:prstGeom prst="rect">
            <a:avLst/>
          </a:prstGeom>
        </p:spPr>
        <p:txBody>
          <a:bodyPr wrap="square">
            <a:spAutoFit/>
          </a:bodyPr>
          <a:lstStyle/>
          <a:p>
            <a:pPr algn="ctr"/>
            <a:r>
              <a:rPr lang="en-US" b="0" dirty="0">
                <a:hlinkClick r:id="rId2"/>
              </a:rPr>
              <a:t>https://</a:t>
            </a:r>
            <a:r>
              <a:rPr lang="en-US" b="0" dirty="0" err="1">
                <a:hlinkClick r:id="rId2"/>
              </a:rPr>
              <a:t>blog.openai.com</a:t>
            </a:r>
            <a:r>
              <a:rPr lang="en-US" b="0" dirty="0">
                <a:hlinkClick r:id="rId2"/>
              </a:rPr>
              <a:t>/robust-adversarial-inputs/</a:t>
            </a:r>
            <a:endParaRPr lang="en-US" b="0" dirty="0"/>
          </a:p>
        </p:txBody>
      </p:sp>
      <p:pic>
        <p:nvPicPr>
          <p:cNvPr id="7" name="Picture 6">
            <a:extLst>
              <a:ext uri="{FF2B5EF4-FFF2-40B4-BE49-F238E27FC236}">
                <a16:creationId xmlns:a16="http://schemas.microsoft.com/office/drawing/2014/main" id="{4FC07FA9-5B4A-0145-A87F-B1FD50565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655328"/>
            <a:ext cx="6629400" cy="3602472"/>
          </a:xfrm>
          <a:prstGeom prst="rect">
            <a:avLst/>
          </a:prstGeom>
        </p:spPr>
      </p:pic>
      <p:sp>
        <p:nvSpPr>
          <p:cNvPr id="8" name="TextBox 7">
            <a:extLst>
              <a:ext uri="{FF2B5EF4-FFF2-40B4-BE49-F238E27FC236}">
                <a16:creationId xmlns:a16="http://schemas.microsoft.com/office/drawing/2014/main" id="{B877BE3C-B0A3-7243-A1E7-50BF55BC456E}"/>
              </a:ext>
            </a:extLst>
          </p:cNvPr>
          <p:cNvSpPr txBox="1"/>
          <p:nvPr/>
        </p:nvSpPr>
        <p:spPr>
          <a:xfrm>
            <a:off x="914400" y="990600"/>
            <a:ext cx="7403038" cy="461665"/>
          </a:xfrm>
          <a:prstGeom prst="rect">
            <a:avLst/>
          </a:prstGeom>
          <a:noFill/>
        </p:spPr>
        <p:txBody>
          <a:bodyPr wrap="square" rtlCol="0">
            <a:spAutoFit/>
          </a:bodyPr>
          <a:lstStyle/>
          <a:p>
            <a:pPr algn="ctr"/>
            <a:r>
              <a:rPr lang="en-US" dirty="0"/>
              <a:t>3D printed adversarial object (</a:t>
            </a:r>
            <a:r>
              <a:rPr lang="en-US" dirty="0">
                <a:hlinkClick r:id="rId4"/>
              </a:rPr>
              <a:t>YouTube video</a:t>
            </a:r>
            <a:r>
              <a:rPr lang="en-US" dirty="0"/>
              <a:t>)</a:t>
            </a:r>
          </a:p>
        </p:txBody>
      </p:sp>
      <p:sp>
        <p:nvSpPr>
          <p:cNvPr id="9" name="Rectangle 8">
            <a:extLst>
              <a:ext uri="{FF2B5EF4-FFF2-40B4-BE49-F238E27FC236}">
                <a16:creationId xmlns:a16="http://schemas.microsoft.com/office/drawing/2014/main" id="{04CB71E8-39EA-9D4F-A5EC-C83AC631928D}"/>
              </a:ext>
            </a:extLst>
          </p:cNvPr>
          <p:cNvSpPr/>
          <p:nvPr/>
        </p:nvSpPr>
        <p:spPr>
          <a:xfrm>
            <a:off x="152400" y="5648235"/>
            <a:ext cx="8853055" cy="646331"/>
          </a:xfrm>
          <a:prstGeom prst="rect">
            <a:avLst/>
          </a:prstGeom>
        </p:spPr>
        <p:txBody>
          <a:bodyPr wrap="square">
            <a:spAutoFit/>
          </a:bodyPr>
          <a:lstStyle/>
          <a:p>
            <a:pPr algn="ctr"/>
            <a:r>
              <a:rPr lang="en-US" sz="1800" b="0" dirty="0"/>
              <a:t>A. </a:t>
            </a:r>
            <a:r>
              <a:rPr lang="en-US" sz="1800" b="0" dirty="0" err="1"/>
              <a:t>Athalye</a:t>
            </a:r>
            <a:r>
              <a:rPr lang="en-US" sz="1800" b="0" dirty="0"/>
              <a:t>, L. Engstrom, A. Ilyas, K. Kwok, </a:t>
            </a:r>
            <a:r>
              <a:rPr lang="en-US" sz="1800" b="0" dirty="0">
                <a:hlinkClick r:id="rId5"/>
              </a:rPr>
              <a:t>Synthesizing Robust Adversarial Examples</a:t>
            </a:r>
            <a:r>
              <a:rPr lang="en-US" sz="1800" b="0" dirty="0"/>
              <a:t>, </a:t>
            </a:r>
            <a:r>
              <a:rPr lang="en-US" sz="1800" b="0" dirty="0" err="1"/>
              <a:t>arXiv</a:t>
            </a:r>
            <a:r>
              <a:rPr lang="en-US" sz="1800" b="0" dirty="0"/>
              <a:t> 2018</a:t>
            </a:r>
          </a:p>
        </p:txBody>
      </p:sp>
    </p:spTree>
    <p:extLst>
      <p:ext uri="{BB962C8B-B14F-4D97-AF65-F5344CB8AC3E}">
        <p14:creationId xmlns:p14="http://schemas.microsoft.com/office/powerpoint/2010/main" val="3576542987"/>
      </p:ext>
    </p:extLst>
  </p:cSld>
  <p:clrMapOvr>
    <a:masterClrMapping/>
  </p:clrMapOvr>
  <mc:AlternateContent xmlns:mc="http://schemas.openxmlformats.org/markup-compatibility/2006" xmlns:p14="http://schemas.microsoft.com/office/powerpoint/2010/main">
    <mc:Choice Requires="p14">
      <p:transition spd="slow" p14:dur="2000" advTm="140533"/>
    </mc:Choice>
    <mc:Fallback xmlns="">
      <p:transition spd="slow" advTm="140533"/>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F9FC0C2-DE77-CA4D-96A2-B1CCA40A1A80}"/>
              </a:ext>
            </a:extLst>
          </p:cNvPr>
          <p:cNvSpPr txBox="1">
            <a:spLocks/>
          </p:cNvSpPr>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Adversarial examples that are designed to transfer across multiple architectures can also be shown to confuse the human visual system in rapid presentation settings</a:t>
            </a:r>
          </a:p>
        </p:txBody>
      </p:sp>
      <p:sp>
        <p:nvSpPr>
          <p:cNvPr id="2" name="Title 1">
            <a:extLst>
              <a:ext uri="{FF2B5EF4-FFF2-40B4-BE49-F238E27FC236}">
                <a16:creationId xmlns:a16="http://schemas.microsoft.com/office/drawing/2014/main" id="{1E40457F-04D2-6143-9F6C-321562E72EA8}"/>
              </a:ext>
            </a:extLst>
          </p:cNvPr>
          <p:cNvSpPr>
            <a:spLocks noGrp="1"/>
          </p:cNvSpPr>
          <p:nvPr>
            <p:ph type="title"/>
          </p:nvPr>
        </p:nvSpPr>
        <p:spPr/>
        <p:txBody>
          <a:bodyPr/>
          <a:lstStyle/>
          <a:p>
            <a:r>
              <a:rPr lang="en-US" dirty="0"/>
              <a:t>Adversarial examples and humans</a:t>
            </a:r>
          </a:p>
        </p:txBody>
      </p:sp>
      <p:pic>
        <p:nvPicPr>
          <p:cNvPr id="6" name="Content Placeholder 5">
            <a:extLst>
              <a:ext uri="{FF2B5EF4-FFF2-40B4-BE49-F238E27FC236}">
                <a16:creationId xmlns:a16="http://schemas.microsoft.com/office/drawing/2014/main" id="{53384E42-E74E-0449-A542-4AAE0BB998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0" y="3048000"/>
            <a:ext cx="4371001" cy="2438400"/>
          </a:xfrm>
        </p:spPr>
      </p:pic>
      <p:sp>
        <p:nvSpPr>
          <p:cNvPr id="4" name="Rectangle 3">
            <a:extLst>
              <a:ext uri="{FF2B5EF4-FFF2-40B4-BE49-F238E27FC236}">
                <a16:creationId xmlns:a16="http://schemas.microsoft.com/office/drawing/2014/main" id="{0BAF0BF2-11AA-A54F-B5F3-55CB17435399}"/>
              </a:ext>
            </a:extLst>
          </p:cNvPr>
          <p:cNvSpPr/>
          <p:nvPr/>
        </p:nvSpPr>
        <p:spPr>
          <a:xfrm>
            <a:off x="190500" y="6059269"/>
            <a:ext cx="8763000" cy="646331"/>
          </a:xfrm>
          <a:prstGeom prst="rect">
            <a:avLst/>
          </a:prstGeom>
        </p:spPr>
        <p:txBody>
          <a:bodyPr wrap="square">
            <a:spAutoFit/>
          </a:bodyPr>
          <a:lstStyle/>
          <a:p>
            <a:pPr algn="ctr"/>
            <a:r>
              <a:rPr lang="en-US" sz="1800" b="0" dirty="0"/>
              <a:t>G. </a:t>
            </a:r>
            <a:r>
              <a:rPr lang="en-US" sz="1800" b="0" dirty="0" err="1"/>
              <a:t>Elsayed</a:t>
            </a:r>
            <a:r>
              <a:rPr lang="en-US" sz="1800" b="0" dirty="0"/>
              <a:t> et al., </a:t>
            </a:r>
            <a:r>
              <a:rPr lang="en-US" sz="1800" b="0" dirty="0">
                <a:hlinkClick r:id="rId4"/>
              </a:rPr>
              <a:t>Adversarial Examples that Fool both Computer Vision and Time-Limited Humans</a:t>
            </a:r>
            <a:r>
              <a:rPr lang="en-US" sz="1800" b="0" dirty="0"/>
              <a:t>, </a:t>
            </a:r>
            <a:r>
              <a:rPr lang="en-US" sz="1800" b="0" dirty="0" err="1"/>
              <a:t>arXiv</a:t>
            </a:r>
            <a:r>
              <a:rPr lang="en-US" sz="1800" b="0" dirty="0"/>
              <a:t> 2018</a:t>
            </a:r>
          </a:p>
        </p:txBody>
      </p:sp>
    </p:spTree>
    <p:extLst>
      <p:ext uri="{BB962C8B-B14F-4D97-AF65-F5344CB8AC3E}">
        <p14:creationId xmlns:p14="http://schemas.microsoft.com/office/powerpoint/2010/main" val="4202771751"/>
      </p:ext>
    </p:extLst>
  </p:cSld>
  <p:clrMapOvr>
    <a:masterClrMapping/>
  </p:clrMapOvr>
  <mc:AlternateContent xmlns:mc="http://schemas.openxmlformats.org/markup-compatibility/2006" xmlns:p14="http://schemas.microsoft.com/office/powerpoint/2010/main">
    <mc:Choice Requires="p14">
      <p:transition spd="slow" p14:dur="2000" advTm="133141"/>
    </mc:Choice>
    <mc:Fallback xmlns="">
      <p:transition spd="slow" advTm="13314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554D-77CD-DC46-96E2-A211B7CEACF2}"/>
              </a:ext>
            </a:extLst>
          </p:cNvPr>
          <p:cNvSpPr>
            <a:spLocks noGrp="1"/>
          </p:cNvSpPr>
          <p:nvPr>
            <p:ph type="title"/>
          </p:nvPr>
        </p:nvSpPr>
        <p:spPr/>
        <p:txBody>
          <a:bodyPr/>
          <a:lstStyle/>
          <a:p>
            <a:r>
              <a:rPr lang="en-US" dirty="0"/>
              <a:t>Adversarial examples: Summary</a:t>
            </a:r>
          </a:p>
        </p:txBody>
      </p:sp>
      <p:sp>
        <p:nvSpPr>
          <p:cNvPr id="3" name="Content Placeholder 2">
            <a:extLst>
              <a:ext uri="{FF2B5EF4-FFF2-40B4-BE49-F238E27FC236}">
                <a16:creationId xmlns:a16="http://schemas.microsoft.com/office/drawing/2014/main" id="{1549BB5E-A1C7-8144-8D96-39F1ACC55917}"/>
              </a:ext>
            </a:extLst>
          </p:cNvPr>
          <p:cNvSpPr>
            <a:spLocks noGrp="1"/>
          </p:cNvSpPr>
          <p:nvPr>
            <p:ph idx="1"/>
          </p:nvPr>
        </p:nvSpPr>
        <p:spPr/>
        <p:txBody>
          <a:bodyPr/>
          <a:lstStyle/>
          <a:p>
            <a:pPr marL="457200" indent="-457200">
              <a:buFont typeface="Arial" panose="020B0604020202020204" pitchFamily="34" charset="0"/>
              <a:buChar char="•"/>
            </a:pPr>
            <a:r>
              <a:rPr lang="en-US" sz="2400" dirty="0"/>
              <a:t>Generating adversarial examples</a:t>
            </a:r>
          </a:p>
          <a:p>
            <a:pPr marL="857250" lvl="1" indent="-457200">
              <a:buFont typeface="Arial" panose="020B0604020202020204" pitchFamily="34" charset="0"/>
              <a:buChar char="•"/>
            </a:pPr>
            <a:r>
              <a:rPr lang="en-US" dirty="0"/>
              <a:t>Finding smallest “fooling” transformation</a:t>
            </a:r>
          </a:p>
          <a:p>
            <a:pPr marL="857250" lvl="1" indent="-457200">
              <a:buFont typeface="Arial" panose="020B0604020202020204" pitchFamily="34" charset="0"/>
              <a:buChar char="•"/>
            </a:pPr>
            <a:r>
              <a:rPr lang="en-US" dirty="0"/>
              <a:t>Gradient ascent</a:t>
            </a:r>
          </a:p>
          <a:p>
            <a:pPr marL="857250" lvl="1" indent="-457200">
              <a:buFont typeface="Arial" panose="020B0604020202020204" pitchFamily="34" charset="0"/>
              <a:buChar char="•"/>
            </a:pPr>
            <a:r>
              <a:rPr lang="en-US" dirty="0"/>
              <a:t>Fast gradient sign, iterative variants</a:t>
            </a:r>
          </a:p>
          <a:p>
            <a:pPr marL="857250" lvl="1" indent="-457200">
              <a:buFont typeface="Arial" panose="020B0604020202020204" pitchFamily="34" charset="0"/>
              <a:buChar char="•"/>
            </a:pPr>
            <a:r>
              <a:rPr lang="en-US" dirty="0"/>
              <a:t>Universal adversarial perturbations</a:t>
            </a:r>
          </a:p>
          <a:p>
            <a:pPr marL="457200" indent="-457200">
              <a:buFont typeface="Arial" panose="020B0604020202020204" pitchFamily="34" charset="0"/>
              <a:buChar char="•"/>
            </a:pPr>
            <a:r>
              <a:rPr lang="en-US" sz="2400" dirty="0"/>
              <a:t>Generalizability of adversarial examples</a:t>
            </a:r>
          </a:p>
          <a:p>
            <a:pPr marL="457200" indent="-457200">
              <a:buFont typeface="Arial" panose="020B0604020202020204" pitchFamily="34" charset="0"/>
              <a:buChar char="•"/>
            </a:pPr>
            <a:r>
              <a:rPr lang="en-US" sz="2400" dirty="0"/>
              <a:t>Why are neural networks easy to fool?</a:t>
            </a:r>
          </a:p>
          <a:p>
            <a:pPr marL="457200" indent="-457200">
              <a:buFont typeface="Arial" panose="020B0604020202020204" pitchFamily="34" charset="0"/>
              <a:buChar char="•"/>
            </a:pPr>
            <a:r>
              <a:rPr lang="en-US" sz="2400" dirty="0"/>
              <a:t>Defending against adversarial examples</a:t>
            </a:r>
          </a:p>
          <a:p>
            <a:pPr marL="857250" lvl="1" indent="-457200">
              <a:buFont typeface="Arial" panose="020B0604020202020204" pitchFamily="34" charset="0"/>
              <a:buChar char="•"/>
            </a:pPr>
            <a:r>
              <a:rPr lang="en-US" dirty="0"/>
              <a:t>Adversarial training</a:t>
            </a:r>
          </a:p>
          <a:p>
            <a:pPr marL="857250" lvl="1" indent="-457200">
              <a:buFont typeface="Arial" panose="020B0604020202020204" pitchFamily="34" charset="0"/>
              <a:buChar char="•"/>
            </a:pPr>
            <a:r>
              <a:rPr lang="en-US" dirty="0"/>
              <a:t>Learning to reject adversarial examples</a:t>
            </a:r>
          </a:p>
          <a:p>
            <a:pPr marL="857250" lvl="1" indent="-457200">
              <a:buFont typeface="Arial" panose="020B0604020202020204" pitchFamily="34" charset="0"/>
              <a:buChar char="•"/>
            </a:pPr>
            <a:r>
              <a:rPr lang="en-US" dirty="0"/>
              <a:t>Robust architectures</a:t>
            </a:r>
          </a:p>
          <a:p>
            <a:pPr marL="857250" lvl="1" indent="-457200">
              <a:buFont typeface="Arial" panose="020B0604020202020204" pitchFamily="34" charset="0"/>
              <a:buChar char="•"/>
            </a:pPr>
            <a:r>
              <a:rPr lang="en-US" dirty="0"/>
              <a:t>Image pre-processing</a:t>
            </a:r>
          </a:p>
          <a:p>
            <a:pPr marL="857250" lvl="1" indent="-45720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142445739"/>
      </p:ext>
    </p:extLst>
  </p:cSld>
  <p:clrMapOvr>
    <a:masterClrMapping/>
  </p:clrMapOvr>
  <mc:AlternateContent xmlns:mc="http://schemas.openxmlformats.org/markup-compatibility/2006" xmlns:p14="http://schemas.microsoft.com/office/powerpoint/2010/main">
    <mc:Choice Requires="p14">
      <p:transition spd="slow" p14:dur="2000" advTm="94799"/>
    </mc:Choice>
    <mc:Fallback xmlns="">
      <p:transition spd="slow" advTm="947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32955-7592-5649-9AE7-E15813F1F22A}"/>
              </a:ext>
            </a:extLst>
          </p:cNvPr>
          <p:cNvSpPr>
            <a:spLocks noGrp="1"/>
          </p:cNvSpPr>
          <p:nvPr>
            <p:ph type="title"/>
          </p:nvPr>
        </p:nvSpPr>
        <p:spPr/>
        <p:txBody>
          <a:bodyPr/>
          <a:lstStyle/>
          <a:p>
            <a:r>
              <a:rPr lang="en-US" dirty="0"/>
              <a:t>Generating preferred inputs</a:t>
            </a:r>
          </a:p>
        </p:txBody>
      </p:sp>
      <p:sp>
        <p:nvSpPr>
          <p:cNvPr id="4" name="Rectangle 3">
            <a:extLst>
              <a:ext uri="{FF2B5EF4-FFF2-40B4-BE49-F238E27FC236}">
                <a16:creationId xmlns:a16="http://schemas.microsoft.com/office/drawing/2014/main" id="{88D12A2D-844F-4E4A-AFD0-73F2B8294B24}"/>
              </a:ext>
            </a:extLst>
          </p:cNvPr>
          <p:cNvSpPr/>
          <p:nvPr/>
        </p:nvSpPr>
        <p:spPr>
          <a:xfrm>
            <a:off x="228600" y="6172200"/>
            <a:ext cx="8686800" cy="646331"/>
          </a:xfrm>
          <a:prstGeom prst="rect">
            <a:avLst/>
          </a:prstGeom>
        </p:spPr>
        <p:txBody>
          <a:bodyPr wrap="square">
            <a:spAutoFit/>
          </a:bodyPr>
          <a:lstStyle/>
          <a:p>
            <a:pPr algn="ctr"/>
            <a:r>
              <a:rPr lang="en-US" sz="1800" b="0" dirty="0"/>
              <a:t>A. Nguyen, J. </a:t>
            </a:r>
            <a:r>
              <a:rPr lang="en-US" sz="1800" b="0" dirty="0" err="1"/>
              <a:t>Yosinski</a:t>
            </a:r>
            <a:r>
              <a:rPr lang="en-US" sz="1800" b="0" dirty="0"/>
              <a:t>, J. Clune, </a:t>
            </a:r>
            <a:r>
              <a:rPr lang="en-US" sz="1800" b="0" dirty="0">
                <a:hlinkClick r:id="rId2"/>
              </a:rPr>
              <a:t>Deep Neural Networks are Easily Fooled: High Confidence Predictions for Unrecognizable Images</a:t>
            </a:r>
            <a:r>
              <a:rPr lang="en-US" sz="1800" b="0" dirty="0"/>
              <a:t>, CVPR 2015</a:t>
            </a:r>
          </a:p>
        </p:txBody>
      </p:sp>
      <p:pic>
        <p:nvPicPr>
          <p:cNvPr id="9" name="Content Placeholder 8">
            <a:extLst>
              <a:ext uri="{FF2B5EF4-FFF2-40B4-BE49-F238E27FC236}">
                <a16:creationId xmlns:a16="http://schemas.microsoft.com/office/drawing/2014/main" id="{B0186B87-66DE-FD4F-942E-572FD990DE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1056" y="990600"/>
            <a:ext cx="5962744" cy="5181599"/>
          </a:xfrm>
        </p:spPr>
      </p:pic>
    </p:spTree>
    <p:extLst>
      <p:ext uri="{BB962C8B-B14F-4D97-AF65-F5344CB8AC3E}">
        <p14:creationId xmlns:p14="http://schemas.microsoft.com/office/powerpoint/2010/main" val="891539482"/>
      </p:ext>
    </p:extLst>
  </p:cSld>
  <p:clrMapOvr>
    <a:masterClrMapping/>
  </p:clrMapOvr>
  <mc:AlternateContent xmlns:mc="http://schemas.openxmlformats.org/markup-compatibility/2006" xmlns:p14="http://schemas.microsoft.com/office/powerpoint/2010/main">
    <mc:Choice Requires="p14">
      <p:transition spd="slow" p14:dur="2000" advTm="23572"/>
    </mc:Choice>
    <mc:Fallback xmlns="">
      <p:transition spd="slow" advTm="2357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93B4-F75E-9E41-889E-21C228659B0D}"/>
              </a:ext>
            </a:extLst>
          </p:cNvPr>
          <p:cNvSpPr>
            <a:spLocks noGrp="1"/>
          </p:cNvSpPr>
          <p:nvPr>
            <p:ph type="title"/>
          </p:nvPr>
        </p:nvSpPr>
        <p:spPr>
          <a:xfrm>
            <a:off x="152400" y="76200"/>
            <a:ext cx="8991600" cy="838200"/>
          </a:xfrm>
        </p:spPr>
        <p:txBody>
          <a:bodyPr/>
          <a:lstStyle/>
          <a:p>
            <a:pPr algn="ctr"/>
            <a:r>
              <a:rPr lang="en-US" dirty="0"/>
              <a:t>Biological phenomenon: Supernormal stimuli</a:t>
            </a:r>
          </a:p>
        </p:txBody>
      </p:sp>
      <p:pic>
        <p:nvPicPr>
          <p:cNvPr id="5" name="Picture 4">
            <a:extLst>
              <a:ext uri="{FF2B5EF4-FFF2-40B4-BE49-F238E27FC236}">
                <a16:creationId xmlns:a16="http://schemas.microsoft.com/office/drawing/2014/main" id="{7289B4AE-F4D8-7A4B-9504-F46D9D062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952500"/>
            <a:ext cx="7391400" cy="5180817"/>
          </a:xfrm>
          <a:prstGeom prst="rect">
            <a:avLst/>
          </a:prstGeom>
        </p:spPr>
      </p:pic>
      <p:sp>
        <p:nvSpPr>
          <p:cNvPr id="6" name="Rectangle 5">
            <a:extLst>
              <a:ext uri="{FF2B5EF4-FFF2-40B4-BE49-F238E27FC236}">
                <a16:creationId xmlns:a16="http://schemas.microsoft.com/office/drawing/2014/main" id="{EF4B8E76-2ABE-104A-8100-DDDB265899BD}"/>
              </a:ext>
            </a:extLst>
          </p:cNvPr>
          <p:cNvSpPr/>
          <p:nvPr/>
        </p:nvSpPr>
        <p:spPr>
          <a:xfrm>
            <a:off x="495300" y="6019800"/>
            <a:ext cx="8382000" cy="369332"/>
          </a:xfrm>
          <a:prstGeom prst="rect">
            <a:avLst/>
          </a:prstGeom>
        </p:spPr>
        <p:txBody>
          <a:bodyPr wrap="square">
            <a:spAutoFit/>
          </a:bodyPr>
          <a:lstStyle/>
          <a:p>
            <a:pPr algn="ctr"/>
            <a:r>
              <a:rPr lang="en-US" sz="1800" b="0" dirty="0">
                <a:hlinkClick r:id="rId3"/>
              </a:rPr>
              <a:t>http://</a:t>
            </a:r>
            <a:r>
              <a:rPr lang="en-US" sz="1800" b="0" dirty="0" err="1">
                <a:hlinkClick r:id="rId3"/>
              </a:rPr>
              <a:t>www.stuartmcmillen.com</a:t>
            </a:r>
            <a:r>
              <a:rPr lang="en-US" sz="1800" b="0" dirty="0">
                <a:hlinkClick r:id="rId3"/>
              </a:rPr>
              <a:t>/comic/supernormal-stimuli/</a:t>
            </a:r>
            <a:endParaRPr lang="en-US" sz="1800" b="0" dirty="0"/>
          </a:p>
        </p:txBody>
      </p:sp>
      <p:sp>
        <p:nvSpPr>
          <p:cNvPr id="7" name="Rectangle 6">
            <a:extLst>
              <a:ext uri="{FF2B5EF4-FFF2-40B4-BE49-F238E27FC236}">
                <a16:creationId xmlns:a16="http://schemas.microsoft.com/office/drawing/2014/main" id="{DB264183-0293-4A44-956F-E57FCB1E49A7}"/>
              </a:ext>
            </a:extLst>
          </p:cNvPr>
          <p:cNvSpPr/>
          <p:nvPr/>
        </p:nvSpPr>
        <p:spPr>
          <a:xfrm>
            <a:off x="495300" y="6381483"/>
            <a:ext cx="8191500" cy="369332"/>
          </a:xfrm>
          <a:prstGeom prst="rect">
            <a:avLst/>
          </a:prstGeom>
        </p:spPr>
        <p:txBody>
          <a:bodyPr wrap="square">
            <a:spAutoFit/>
          </a:bodyPr>
          <a:lstStyle/>
          <a:p>
            <a:pPr algn="ctr"/>
            <a:r>
              <a:rPr lang="en-US" sz="1800" b="0" dirty="0">
                <a:hlinkClick r:id="rId4"/>
              </a:rPr>
              <a:t>https://</a:t>
            </a:r>
            <a:r>
              <a:rPr lang="en-US" sz="1800" b="0" dirty="0" err="1">
                <a:hlinkClick r:id="rId4"/>
              </a:rPr>
              <a:t>en.wikipedia.org</a:t>
            </a:r>
            <a:r>
              <a:rPr lang="en-US" sz="1800" b="0" dirty="0">
                <a:hlinkClick r:id="rId4"/>
              </a:rPr>
              <a:t>/wiki/</a:t>
            </a:r>
            <a:r>
              <a:rPr lang="en-US" sz="1800" b="0" dirty="0" err="1">
                <a:hlinkClick r:id="rId4"/>
              </a:rPr>
              <a:t>Supernormal_stimulus</a:t>
            </a:r>
            <a:endParaRPr lang="en-US" sz="1800" b="0" dirty="0"/>
          </a:p>
        </p:txBody>
      </p:sp>
    </p:spTree>
    <p:extLst>
      <p:ext uri="{BB962C8B-B14F-4D97-AF65-F5344CB8AC3E}">
        <p14:creationId xmlns:p14="http://schemas.microsoft.com/office/powerpoint/2010/main" val="741019844"/>
      </p:ext>
    </p:extLst>
  </p:cSld>
  <p:clrMapOvr>
    <a:masterClrMapping/>
  </p:clrMapOvr>
  <mc:AlternateContent xmlns:mc="http://schemas.openxmlformats.org/markup-compatibility/2006" xmlns:p14="http://schemas.microsoft.com/office/powerpoint/2010/main">
    <mc:Choice Requires="p14">
      <p:transition spd="slow" p14:dur="2000" advTm="292088"/>
    </mc:Choice>
    <mc:Fallback xmlns="">
      <p:transition spd="slow" advTm="29208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1032-55F9-4A4E-A55E-09A2D8B05D70}"/>
              </a:ext>
            </a:extLst>
          </p:cNvPr>
          <p:cNvSpPr>
            <a:spLocks noGrp="1"/>
          </p:cNvSpPr>
          <p:nvPr>
            <p:ph type="title"/>
          </p:nvPr>
        </p:nvSpPr>
        <p:spPr/>
        <p:txBody>
          <a:bodyPr/>
          <a:lstStyle/>
          <a:p>
            <a:r>
              <a:rPr lang="en-US" dirty="0"/>
              <a:t>Supernormal stimuli for humans?</a:t>
            </a:r>
          </a:p>
        </p:txBody>
      </p:sp>
      <p:pic>
        <p:nvPicPr>
          <p:cNvPr id="5" name="Picture 4">
            <a:extLst>
              <a:ext uri="{FF2B5EF4-FFF2-40B4-BE49-F238E27FC236}">
                <a16:creationId xmlns:a16="http://schemas.microsoft.com/office/drawing/2014/main" id="{CFBA893C-C448-5744-99B8-1E9BEA027B1D}"/>
              </a:ext>
            </a:extLst>
          </p:cNvPr>
          <p:cNvPicPr>
            <a:picLocks noChangeAspect="1"/>
          </p:cNvPicPr>
          <p:nvPr/>
        </p:nvPicPr>
        <p:blipFill>
          <a:blip r:embed="rId2"/>
          <a:stretch>
            <a:fillRect/>
          </a:stretch>
        </p:blipFill>
        <p:spPr>
          <a:xfrm>
            <a:off x="3657601" y="2057400"/>
            <a:ext cx="5447402" cy="3303814"/>
          </a:xfrm>
          <a:prstGeom prst="rect">
            <a:avLst/>
          </a:prstGeom>
        </p:spPr>
      </p:pic>
      <p:pic>
        <p:nvPicPr>
          <p:cNvPr id="4" name="Picture 3">
            <a:extLst>
              <a:ext uri="{FF2B5EF4-FFF2-40B4-BE49-F238E27FC236}">
                <a16:creationId xmlns:a16="http://schemas.microsoft.com/office/drawing/2014/main" id="{6F69830D-A20A-1F48-863C-0B0FB41FCC47}"/>
              </a:ext>
            </a:extLst>
          </p:cNvPr>
          <p:cNvPicPr>
            <a:picLocks noChangeAspect="1"/>
          </p:cNvPicPr>
          <p:nvPr/>
        </p:nvPicPr>
        <p:blipFill>
          <a:blip r:embed="rId3"/>
          <a:stretch>
            <a:fillRect/>
          </a:stretch>
        </p:blipFill>
        <p:spPr>
          <a:xfrm>
            <a:off x="304799" y="1371600"/>
            <a:ext cx="3505201" cy="4669061"/>
          </a:xfrm>
          <a:prstGeom prst="rect">
            <a:avLst/>
          </a:prstGeom>
        </p:spPr>
      </p:pic>
    </p:spTree>
    <p:extLst>
      <p:ext uri="{BB962C8B-B14F-4D97-AF65-F5344CB8AC3E}">
        <p14:creationId xmlns:p14="http://schemas.microsoft.com/office/powerpoint/2010/main" val="794263883"/>
      </p:ext>
    </p:extLst>
  </p:cSld>
  <p:clrMapOvr>
    <a:masterClrMapping/>
  </p:clrMapOvr>
  <mc:AlternateContent xmlns:mc="http://schemas.openxmlformats.org/markup-compatibility/2006" xmlns:p14="http://schemas.microsoft.com/office/powerpoint/2010/main">
    <mc:Choice Requires="p14">
      <p:transition spd="slow" p14:dur="2000" advTm="55126"/>
    </mc:Choice>
    <mc:Fallback xmlns="">
      <p:transition spd="slow" advTm="551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1">
            <a:extLst>
              <a:ext uri="{FF2B5EF4-FFF2-40B4-BE49-F238E27FC236}">
                <a16:creationId xmlns:a16="http://schemas.microsoft.com/office/drawing/2014/main" id="{FC01D1A4-CC23-0F4B-A508-76B222EEABF2}"/>
              </a:ext>
            </a:extLst>
          </p:cNvPr>
          <p:cNvSpPr txBox="1">
            <a:spLocks/>
          </p:cNvSpPr>
          <p:nvPr/>
        </p:nvSpPr>
        <p:spPr bwMode="auto">
          <a:xfrm>
            <a:off x="152400" y="914400"/>
            <a:ext cx="8534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panose="020B0604020202020204" pitchFamily="34" charset="0"/>
              <a:buChar char="•"/>
            </a:pPr>
            <a:r>
              <a:rPr lang="en-US" b="0" kern="0" dirty="0"/>
              <a:t>It is easy to generate perceptually meaningless images that will be classified as any given class with high confidence</a:t>
            </a:r>
          </a:p>
        </p:txBody>
      </p:sp>
      <p:sp>
        <p:nvSpPr>
          <p:cNvPr id="2" name="Title 1">
            <a:extLst>
              <a:ext uri="{FF2B5EF4-FFF2-40B4-BE49-F238E27FC236}">
                <a16:creationId xmlns:a16="http://schemas.microsoft.com/office/drawing/2014/main" id="{D4132955-7592-5649-9AE7-E15813F1F22A}"/>
              </a:ext>
            </a:extLst>
          </p:cNvPr>
          <p:cNvSpPr>
            <a:spLocks noGrp="1"/>
          </p:cNvSpPr>
          <p:nvPr>
            <p:ph type="title"/>
          </p:nvPr>
        </p:nvSpPr>
        <p:spPr/>
        <p:txBody>
          <a:bodyPr/>
          <a:lstStyle/>
          <a:p>
            <a:r>
              <a:rPr lang="en-US" dirty="0"/>
              <a:t>Generating preferred inputs</a:t>
            </a:r>
          </a:p>
        </p:txBody>
      </p:sp>
      <p:sp>
        <p:nvSpPr>
          <p:cNvPr id="4" name="Rectangle 3">
            <a:extLst>
              <a:ext uri="{FF2B5EF4-FFF2-40B4-BE49-F238E27FC236}">
                <a16:creationId xmlns:a16="http://schemas.microsoft.com/office/drawing/2014/main" id="{88D12A2D-844F-4E4A-AFD0-73F2B8294B24}"/>
              </a:ext>
            </a:extLst>
          </p:cNvPr>
          <p:cNvSpPr/>
          <p:nvPr/>
        </p:nvSpPr>
        <p:spPr>
          <a:xfrm>
            <a:off x="228600" y="6172200"/>
            <a:ext cx="8686800" cy="646331"/>
          </a:xfrm>
          <a:prstGeom prst="rect">
            <a:avLst/>
          </a:prstGeom>
        </p:spPr>
        <p:txBody>
          <a:bodyPr wrap="square">
            <a:spAutoFit/>
          </a:bodyPr>
          <a:lstStyle/>
          <a:p>
            <a:pPr algn="ctr"/>
            <a:r>
              <a:rPr lang="en-US" sz="1800" b="0" dirty="0"/>
              <a:t>A. Nguyen, J. </a:t>
            </a:r>
            <a:r>
              <a:rPr lang="en-US" sz="1800" b="0" dirty="0" err="1"/>
              <a:t>Yosinski</a:t>
            </a:r>
            <a:r>
              <a:rPr lang="en-US" sz="1800" b="0" dirty="0"/>
              <a:t>, J. Clune, </a:t>
            </a:r>
            <a:r>
              <a:rPr lang="en-US" sz="1800" b="0" dirty="0">
                <a:hlinkClick r:id="rId2"/>
              </a:rPr>
              <a:t>Deep Neural Networks are Easily Fooled: High Confidence Predictions for Unrecognizable Images</a:t>
            </a:r>
            <a:r>
              <a:rPr lang="en-US" sz="1800" b="0" dirty="0"/>
              <a:t>, CVPR 2015</a:t>
            </a:r>
          </a:p>
        </p:txBody>
      </p:sp>
      <p:pic>
        <p:nvPicPr>
          <p:cNvPr id="12" name="Content Placeholder 5">
            <a:extLst>
              <a:ext uri="{FF2B5EF4-FFF2-40B4-BE49-F238E27FC236}">
                <a16:creationId xmlns:a16="http://schemas.microsoft.com/office/drawing/2014/main" id="{5F791ED6-6631-FF40-ACBD-4E8FF4E1E9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2362200"/>
            <a:ext cx="6248400" cy="3691140"/>
          </a:xfrm>
        </p:spPr>
      </p:pic>
    </p:spTree>
    <p:extLst>
      <p:ext uri="{BB962C8B-B14F-4D97-AF65-F5344CB8AC3E}">
        <p14:creationId xmlns:p14="http://schemas.microsoft.com/office/powerpoint/2010/main" val="3327585243"/>
      </p:ext>
    </p:extLst>
  </p:cSld>
  <p:clrMapOvr>
    <a:masterClrMapping/>
  </p:clrMapOvr>
  <mc:AlternateContent xmlns:mc="http://schemas.openxmlformats.org/markup-compatibility/2006" xmlns:p14="http://schemas.microsoft.com/office/powerpoint/2010/main">
    <mc:Choice Requires="p14">
      <p:transition spd="slow" p14:dur="2000" advTm="52008"/>
    </mc:Choice>
    <mc:Fallback xmlns="">
      <p:transition spd="slow" advTm="520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5827D-5EE5-2B44-B7F4-19EC28BF140E}"/>
              </a:ext>
            </a:extLst>
          </p:cNvPr>
          <p:cNvSpPr>
            <a:spLocks noGrp="1"/>
          </p:cNvSpPr>
          <p:nvPr>
            <p:ph type="title"/>
          </p:nvPr>
        </p:nvSpPr>
        <p:spPr/>
        <p:txBody>
          <a:bodyPr/>
          <a:lstStyle/>
          <a:p>
            <a:r>
              <a:rPr lang="en-US" dirty="0"/>
              <a:t>Adversarial examples</a:t>
            </a:r>
          </a:p>
        </p:txBody>
      </p:sp>
      <p:pic>
        <p:nvPicPr>
          <p:cNvPr id="20" name="Content Placeholder 19">
            <a:extLst>
              <a:ext uri="{FF2B5EF4-FFF2-40B4-BE49-F238E27FC236}">
                <a16:creationId xmlns:a16="http://schemas.microsoft.com/office/drawing/2014/main" id="{545C6154-E5EB-324D-BC56-CF8EBD1FED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123" y="2133600"/>
            <a:ext cx="8173677" cy="4191000"/>
          </a:xfrm>
        </p:spPr>
      </p:pic>
      <p:sp>
        <p:nvSpPr>
          <p:cNvPr id="21" name="Content Placeholder 2">
            <a:extLst>
              <a:ext uri="{FF2B5EF4-FFF2-40B4-BE49-F238E27FC236}">
                <a16:creationId xmlns:a16="http://schemas.microsoft.com/office/drawing/2014/main" id="{B604B4AF-739E-ED44-8DF1-1C262E6F0CDC}"/>
              </a:ext>
            </a:extLst>
          </p:cNvPr>
          <p:cNvSpPr txBox="1">
            <a:spLocks/>
          </p:cNvSpPr>
          <p:nvPr/>
        </p:nvSpPr>
        <p:spPr bwMode="auto">
          <a:xfrm>
            <a:off x="152400" y="914400"/>
            <a:ext cx="87630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a:buChar char="•"/>
            </a:pPr>
            <a:r>
              <a:rPr lang="en-US" b="0" kern="0" dirty="0"/>
              <a:t>We can “fool” a neural network by imperceptibly perturbing an input image so it is misclassified</a:t>
            </a:r>
          </a:p>
        </p:txBody>
      </p:sp>
      <p:sp>
        <p:nvSpPr>
          <p:cNvPr id="22" name="TextBox 21">
            <a:extLst>
              <a:ext uri="{FF2B5EF4-FFF2-40B4-BE49-F238E27FC236}">
                <a16:creationId xmlns:a16="http://schemas.microsoft.com/office/drawing/2014/main" id="{143BACFD-F156-3648-BAB7-34B0F78DACE4}"/>
              </a:ext>
            </a:extLst>
          </p:cNvPr>
          <p:cNvSpPr txBox="1"/>
          <p:nvPr/>
        </p:nvSpPr>
        <p:spPr>
          <a:xfrm>
            <a:off x="6783242" y="6474023"/>
            <a:ext cx="2284558" cy="307777"/>
          </a:xfrm>
          <a:prstGeom prst="rect">
            <a:avLst/>
          </a:prstGeom>
          <a:noFill/>
        </p:spPr>
        <p:txBody>
          <a:bodyPr wrap="square" rtlCol="0">
            <a:spAutoFit/>
          </a:bodyPr>
          <a:lstStyle/>
          <a:p>
            <a:pPr algn="r"/>
            <a:r>
              <a:rPr lang="en-US" sz="1400" b="0" dirty="0"/>
              <a:t>Source: </a:t>
            </a:r>
            <a:r>
              <a:rPr lang="en-US" sz="1400" b="0" dirty="0">
                <a:hlinkClick r:id="rId3"/>
              </a:rPr>
              <a:t>Stanford CS231n</a:t>
            </a:r>
            <a:endParaRPr lang="en-US" sz="1400" b="0" dirty="0"/>
          </a:p>
        </p:txBody>
      </p:sp>
    </p:spTree>
    <p:extLst>
      <p:ext uri="{BB962C8B-B14F-4D97-AF65-F5344CB8AC3E}">
        <p14:creationId xmlns:p14="http://schemas.microsoft.com/office/powerpoint/2010/main" val="1119639760"/>
      </p:ext>
    </p:extLst>
  </p:cSld>
  <p:clrMapOvr>
    <a:masterClrMapping/>
  </p:clrMapOvr>
  <mc:AlternateContent xmlns:mc="http://schemas.openxmlformats.org/markup-compatibility/2006" xmlns:p14="http://schemas.microsoft.com/office/powerpoint/2010/main">
    <mc:Choice Requires="p14">
      <p:transition spd="slow" p14:dur="2000" advTm="85668"/>
    </mc:Choice>
    <mc:Fallback xmlns="">
      <p:transition spd="slow" advTm="8566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42.2"/>
</p:tagLst>
</file>

<file path=ppt/tags/tag10.xml><?xml version="1.0" encoding="utf-8"?>
<p:tagLst xmlns:a="http://schemas.openxmlformats.org/drawingml/2006/main" xmlns:r="http://schemas.openxmlformats.org/officeDocument/2006/relationships" xmlns:p="http://schemas.openxmlformats.org/presentationml/2006/main">
  <p:tag name="TIMING" val="|89"/>
</p:tagLst>
</file>

<file path=ppt/tags/tag11.xml><?xml version="1.0" encoding="utf-8"?>
<p:tagLst xmlns:a="http://schemas.openxmlformats.org/drawingml/2006/main" xmlns:r="http://schemas.openxmlformats.org/officeDocument/2006/relationships" xmlns:p="http://schemas.openxmlformats.org/presentationml/2006/main">
  <p:tag name="TIMING" val="|60.2|18.4"/>
</p:tagLst>
</file>

<file path=ppt/tags/tag12.xml><?xml version="1.0" encoding="utf-8"?>
<p:tagLst xmlns:a="http://schemas.openxmlformats.org/drawingml/2006/main" xmlns:r="http://schemas.openxmlformats.org/officeDocument/2006/relationships" xmlns:p="http://schemas.openxmlformats.org/presentationml/2006/main">
  <p:tag name="TIMING" val="|4.2|13.5|15.1|17.1|9.6"/>
</p:tagLst>
</file>

<file path=ppt/tags/tag13.xml><?xml version="1.0" encoding="utf-8"?>
<p:tagLst xmlns:a="http://schemas.openxmlformats.org/drawingml/2006/main" xmlns:r="http://schemas.openxmlformats.org/officeDocument/2006/relationships" xmlns:p="http://schemas.openxmlformats.org/presentationml/2006/main">
  <p:tag name="TIMING" val="|8.5|42.4|16.7|30.5|13.3"/>
</p:tagLst>
</file>

<file path=ppt/tags/tag14.xml><?xml version="1.0" encoding="utf-8"?>
<p:tagLst xmlns:a="http://schemas.openxmlformats.org/drawingml/2006/main" xmlns:r="http://schemas.openxmlformats.org/officeDocument/2006/relationships" xmlns:p="http://schemas.openxmlformats.org/presentationml/2006/main">
  <p:tag name="TIMING" val="|33.6"/>
</p:tagLst>
</file>

<file path=ppt/tags/tag15.xml><?xml version="1.0" encoding="utf-8"?>
<p:tagLst xmlns:a="http://schemas.openxmlformats.org/drawingml/2006/main" xmlns:r="http://schemas.openxmlformats.org/officeDocument/2006/relationships" xmlns:p="http://schemas.openxmlformats.org/presentationml/2006/main">
  <p:tag name="TIMING" val="|0.8|3|4.5|1.1|1.4|3.3|5|13.8|3.9|5.5|1.8|2.2"/>
</p:tagLst>
</file>

<file path=ppt/tags/tag16.xml><?xml version="1.0" encoding="utf-8"?>
<p:tagLst xmlns:a="http://schemas.openxmlformats.org/drawingml/2006/main" xmlns:r="http://schemas.openxmlformats.org/officeDocument/2006/relationships" xmlns:p="http://schemas.openxmlformats.org/presentationml/2006/main">
  <p:tag name="TIMING" val="|6.8"/>
</p:tagLst>
</file>

<file path=ppt/tags/tag17.xml><?xml version="1.0" encoding="utf-8"?>
<p:tagLst xmlns:a="http://schemas.openxmlformats.org/drawingml/2006/main" xmlns:r="http://schemas.openxmlformats.org/officeDocument/2006/relationships" xmlns:p="http://schemas.openxmlformats.org/presentationml/2006/main">
  <p:tag name="TIMING" val="|5.4|17|3.5|3|6.4|6.2|6.7|11.1|7.6|4.8|4.3|3.9"/>
</p:tagLst>
</file>

<file path=ppt/tags/tag2.xml><?xml version="1.0" encoding="utf-8"?>
<p:tagLst xmlns:a="http://schemas.openxmlformats.org/drawingml/2006/main" xmlns:r="http://schemas.openxmlformats.org/officeDocument/2006/relationships" xmlns:p="http://schemas.openxmlformats.org/presentationml/2006/main">
  <p:tag name="TIMING" val="|342.8"/>
</p:tagLst>
</file>

<file path=ppt/tags/tag3.xml><?xml version="1.0" encoding="utf-8"?>
<p:tagLst xmlns:a="http://schemas.openxmlformats.org/drawingml/2006/main" xmlns:r="http://schemas.openxmlformats.org/officeDocument/2006/relationships" xmlns:p="http://schemas.openxmlformats.org/presentationml/2006/main">
  <p:tag name="TIMING" val="|53.6|114.6"/>
</p:tagLst>
</file>

<file path=ppt/tags/tag4.xml><?xml version="1.0" encoding="utf-8"?>
<p:tagLst xmlns:a="http://schemas.openxmlformats.org/drawingml/2006/main" xmlns:r="http://schemas.openxmlformats.org/officeDocument/2006/relationships" xmlns:p="http://schemas.openxmlformats.org/presentationml/2006/main">
  <p:tag name="TIMING" val="|43.7|98.7|8.2"/>
</p:tagLst>
</file>

<file path=ppt/tags/tag5.xml><?xml version="1.0" encoding="utf-8"?>
<p:tagLst xmlns:a="http://schemas.openxmlformats.org/drawingml/2006/main" xmlns:r="http://schemas.openxmlformats.org/officeDocument/2006/relationships" xmlns:p="http://schemas.openxmlformats.org/presentationml/2006/main">
  <p:tag name="TIMING" val="|104.8|141.3|72.8"/>
</p:tagLst>
</file>

<file path=ppt/tags/tag6.xml><?xml version="1.0" encoding="utf-8"?>
<p:tagLst xmlns:a="http://schemas.openxmlformats.org/drawingml/2006/main" xmlns:r="http://schemas.openxmlformats.org/officeDocument/2006/relationships" xmlns:p="http://schemas.openxmlformats.org/presentationml/2006/main">
  <p:tag name="TIMING" val="|88|108.5|31.3"/>
</p:tagLst>
</file>

<file path=ppt/tags/tag7.xml><?xml version="1.0" encoding="utf-8"?>
<p:tagLst xmlns:a="http://schemas.openxmlformats.org/drawingml/2006/main" xmlns:r="http://schemas.openxmlformats.org/officeDocument/2006/relationships" xmlns:p="http://schemas.openxmlformats.org/presentationml/2006/main">
  <p:tag name="TIMING" val="|37.1"/>
</p:tagLst>
</file>

<file path=ppt/tags/tag8.xml><?xml version="1.0" encoding="utf-8"?>
<p:tagLst xmlns:a="http://schemas.openxmlformats.org/drawingml/2006/main" xmlns:r="http://schemas.openxmlformats.org/officeDocument/2006/relationships" xmlns:p="http://schemas.openxmlformats.org/presentationml/2006/main">
  <p:tag name="TIMING" val="|15.4|1.8|15.3"/>
</p:tagLst>
</file>

<file path=ppt/tags/tag9.xml><?xml version="1.0" encoding="utf-8"?>
<p:tagLst xmlns:a="http://schemas.openxmlformats.org/drawingml/2006/main" xmlns:r="http://schemas.openxmlformats.org/officeDocument/2006/relationships" xmlns:p="http://schemas.openxmlformats.org/presentationml/2006/main">
  <p:tag name="TIMING" val="|52.5|58.3"/>
</p:tagLst>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85373</TotalTime>
  <Words>2396</Words>
  <Application>Microsoft Office PowerPoint</Application>
  <PresentationFormat>On-screen Show (4:3)</PresentationFormat>
  <Paragraphs>303</Paragraphs>
  <Slides>49</Slides>
  <Notes>7</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Chalkboard</vt:lpstr>
      <vt:lpstr>Arial</vt:lpstr>
      <vt:lpstr>Calibri</vt:lpstr>
      <vt:lpstr>Cambria Math</vt:lpstr>
      <vt:lpstr>Times New Roman</vt:lpstr>
      <vt:lpstr>Blank Presentation</vt:lpstr>
      <vt:lpstr>Deep Learning (CS324)  10. Adversarial Examples</vt:lpstr>
      <vt:lpstr>Fooling neural networks</vt:lpstr>
      <vt:lpstr>Generating preferred inputs</vt:lpstr>
      <vt:lpstr>Generating preferred inputs</vt:lpstr>
      <vt:lpstr>Generating preferred inputs</vt:lpstr>
      <vt:lpstr>Biological phenomenon: Supernormal stimuli</vt:lpstr>
      <vt:lpstr>Supernormal stimuli for humans?</vt:lpstr>
      <vt:lpstr>Generating preferred inputs</vt:lpstr>
      <vt:lpstr>Adversarial examples</vt:lpstr>
      <vt:lpstr>Outline</vt:lpstr>
      <vt:lpstr>Finding the smallest adversarial perturbation</vt:lpstr>
      <vt:lpstr>Finding the smallest adversarial perturbation</vt:lpstr>
      <vt:lpstr>Gradient ascent</vt:lpstr>
      <vt:lpstr>Fooling a linear classifier</vt:lpstr>
      <vt:lpstr>Fooling a linear classifier</vt:lpstr>
      <vt:lpstr>Analysis of the linear case</vt:lpstr>
      <vt:lpstr>Analysis of the linear case</vt:lpstr>
      <vt:lpstr>Toy example</vt:lpstr>
      <vt:lpstr>Toy example</vt:lpstr>
      <vt:lpstr>Generating adversarial examples</vt:lpstr>
      <vt:lpstr>Generating adversarial examples</vt:lpstr>
      <vt:lpstr>Generating adversarial examples</vt:lpstr>
      <vt:lpstr>Generating adversarial examples</vt:lpstr>
      <vt:lpstr>Printed adversarial examples</vt:lpstr>
      <vt:lpstr>Printed adversarial examples</vt:lpstr>
      <vt:lpstr>Universal adversarial perturbations</vt:lpstr>
      <vt:lpstr>Universal adversarial perturbations</vt:lpstr>
      <vt:lpstr>Universal adversarial perturbations</vt:lpstr>
      <vt:lpstr>Universal adversarial perturbations</vt:lpstr>
      <vt:lpstr>Universal adversarial perturbations</vt:lpstr>
      <vt:lpstr>Black-box adversarial examples</vt:lpstr>
      <vt:lpstr>Properties of adversarial examples</vt:lpstr>
      <vt:lpstr>Why are deep networks easy to fool?</vt:lpstr>
      <vt:lpstr>Defending against adversarial examples</vt:lpstr>
      <vt:lpstr>Defending against adversarial examples</vt:lpstr>
      <vt:lpstr>Defending against adversarial examples</vt:lpstr>
      <vt:lpstr>Defending against adversarial examples</vt:lpstr>
      <vt:lpstr>Adversarial examples: Summary</vt:lpstr>
      <vt:lpstr>Adversarial examples: Summary</vt:lpstr>
      <vt:lpstr>Defending against adversarial examples</vt:lpstr>
      <vt:lpstr>Defending against adversarial examples</vt:lpstr>
      <vt:lpstr>Adversarial examples for detection</vt:lpstr>
      <vt:lpstr>Adversarial examples for detection</vt:lpstr>
      <vt:lpstr>Adversarial examples for detection</vt:lpstr>
      <vt:lpstr>Adversarial examples for detection</vt:lpstr>
      <vt:lpstr>Adversarial examples for detection</vt:lpstr>
      <vt:lpstr>Robust adversarial examples</vt:lpstr>
      <vt:lpstr>Adversarial examples and humans</vt:lpstr>
      <vt:lpstr>Adversarial examples: 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Jianguo Zhang (Staff)</cp:lastModifiedBy>
  <cp:revision>1754</cp:revision>
  <cp:lastPrinted>2018-11-01T18:14:00Z</cp:lastPrinted>
  <dcterms:created xsi:type="dcterms:W3CDTF">2004-08-29T23:15:23Z</dcterms:created>
  <dcterms:modified xsi:type="dcterms:W3CDTF">2020-05-04T04:29:28Z</dcterms:modified>
</cp:coreProperties>
</file>